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7" r:id="rId2"/>
    <p:sldId id="281" r:id="rId3"/>
    <p:sldId id="272" r:id="rId4"/>
    <p:sldId id="273" r:id="rId5"/>
    <p:sldId id="274" r:id="rId6"/>
    <p:sldId id="275" r:id="rId7"/>
    <p:sldId id="276" r:id="rId8"/>
    <p:sldId id="277" r:id="rId9"/>
    <p:sldId id="278" r:id="rId10"/>
    <p:sldId id="279" r:id="rId11"/>
    <p:sldId id="280" r:id="rId12"/>
    <p:sldId id="264" r:id="rId13"/>
    <p:sldId id="258" r:id="rId14"/>
    <p:sldId id="259" r:id="rId15"/>
    <p:sldId id="260" r:id="rId16"/>
    <p:sldId id="261" r:id="rId17"/>
    <p:sldId id="262" r:id="rId18"/>
    <p:sldId id="263" r:id="rId19"/>
    <p:sldId id="265" r:id="rId20"/>
    <p:sldId id="266" r:id="rId21"/>
    <p:sldId id="267" r:id="rId22"/>
    <p:sldId id="268" r:id="rId23"/>
    <p:sldId id="269" r:id="rId24"/>
    <p:sldId id="270" r:id="rId25"/>
    <p:sldId id="271" r:id="rId26"/>
  </p:sldIdLst>
  <p:sldSz cx="12192000" cy="6858000"/>
  <p:notesSz cx="6858000" cy="9144000"/>
  <p:defaultText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71" autoAdjust="0"/>
    <p:restoredTop sz="94660"/>
  </p:normalViewPr>
  <p:slideViewPr>
    <p:cSldViewPr snapToGrid="0">
      <p:cViewPr varScale="1">
        <p:scale>
          <a:sx n="84" d="100"/>
          <a:sy n="84" d="100"/>
        </p:scale>
        <p:origin x="624" y="2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jpeg>
</file>

<file path=ppt/media/image32.png>
</file>

<file path=ppt/media/image33.png>
</file>

<file path=ppt/media/image34.png>
</file>

<file path=ppt/media/image35.png>
</file>

<file path=ppt/media/image36.png>
</file>

<file path=ppt/media/image37.gif>
</file>

<file path=ppt/media/image38.gif>
</file>

<file path=ppt/media/image39.png>
</file>

<file path=ppt/media/image4.jp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ubstituent ante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o-RO" dirty="0"/>
          </a:p>
        </p:txBody>
      </p:sp>
      <p:sp>
        <p:nvSpPr>
          <p:cNvPr id="3" name="Substituent dată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782850-7214-4DA4-A416-243CBD80A33A}" type="datetimeFigureOut">
              <a:rPr lang="ro-RO" smtClean="0"/>
              <a:t>26.05.2021</a:t>
            </a:fld>
            <a:endParaRPr lang="ro-RO" dirty="0"/>
          </a:p>
        </p:txBody>
      </p:sp>
      <p:sp>
        <p:nvSpPr>
          <p:cNvPr id="4" name="Substituent imagine diapozitiv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o-RO" dirty="0"/>
          </a:p>
        </p:txBody>
      </p:sp>
      <p:sp>
        <p:nvSpPr>
          <p:cNvPr id="5" name="Substituent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o-RO" smtClean="0"/>
              <a:t>Clic pentru editare stiluri text Coordonator</a:t>
            </a:r>
          </a:p>
          <a:p>
            <a:pPr lvl="1"/>
            <a:r>
              <a:rPr lang="ro-RO" smtClean="0"/>
              <a:t>Al doilea nivel</a:t>
            </a:r>
          </a:p>
          <a:p>
            <a:pPr lvl="2"/>
            <a:r>
              <a:rPr lang="ro-RO" smtClean="0"/>
              <a:t>Al treilea nivel</a:t>
            </a:r>
          </a:p>
          <a:p>
            <a:pPr lvl="3"/>
            <a:r>
              <a:rPr lang="ro-RO" smtClean="0"/>
              <a:t>Al patrulea nivel</a:t>
            </a:r>
          </a:p>
          <a:p>
            <a:pPr lvl="4"/>
            <a:r>
              <a:rPr lang="ro-RO" smtClean="0"/>
              <a:t>Al cincilea nivel</a:t>
            </a:r>
            <a:endParaRPr lang="ro-RO"/>
          </a:p>
        </p:txBody>
      </p:sp>
      <p:sp>
        <p:nvSpPr>
          <p:cNvPr id="6" name="Substituent subsol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o-RO" dirty="0"/>
          </a:p>
        </p:txBody>
      </p:sp>
      <p:sp>
        <p:nvSpPr>
          <p:cNvPr id="7" name="Substituent număr diapozitiv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BA9795-4417-4DD6-BF59-35338340FE4B}" type="slidenum">
              <a:rPr lang="ro-RO" smtClean="0"/>
              <a:t>‹#›</a:t>
            </a:fld>
            <a:endParaRPr lang="ro-RO" dirty="0"/>
          </a:p>
        </p:txBody>
      </p:sp>
    </p:spTree>
    <p:extLst>
      <p:ext uri="{BB962C8B-B14F-4D97-AF65-F5344CB8AC3E}">
        <p14:creationId xmlns:p14="http://schemas.microsoft.com/office/powerpoint/2010/main" val="21965213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endParaRPr lang="ro-RO" dirty="0"/>
          </a:p>
        </p:txBody>
      </p:sp>
      <p:sp>
        <p:nvSpPr>
          <p:cNvPr id="4" name="Substituent număr diapozitiv 3"/>
          <p:cNvSpPr>
            <a:spLocks noGrp="1"/>
          </p:cNvSpPr>
          <p:nvPr>
            <p:ph type="sldNum" sz="quarter" idx="10"/>
          </p:nvPr>
        </p:nvSpPr>
        <p:spPr/>
        <p:txBody>
          <a:bodyPr/>
          <a:lstStyle/>
          <a:p>
            <a:fld id="{8DBA9795-4417-4DD6-BF59-35338340FE4B}" type="slidenum">
              <a:rPr lang="ro-RO" smtClean="0"/>
              <a:t>15</a:t>
            </a:fld>
            <a:endParaRPr lang="ro-RO" dirty="0"/>
          </a:p>
        </p:txBody>
      </p:sp>
    </p:spTree>
    <p:extLst>
      <p:ext uri="{BB962C8B-B14F-4D97-AF65-F5344CB8AC3E}">
        <p14:creationId xmlns:p14="http://schemas.microsoft.com/office/powerpoint/2010/main" val="19344756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u diapozitiv">
    <p:spTree>
      <p:nvGrpSpPr>
        <p:cNvPr id="1" name=""/>
        <p:cNvGrpSpPr/>
        <p:nvPr/>
      </p:nvGrpSpPr>
      <p:grpSpPr>
        <a:xfrm>
          <a:off x="0" y="0"/>
          <a:ext cx="0" cy="0"/>
          <a:chOff x="0" y="0"/>
          <a:chExt cx="0" cy="0"/>
        </a:xfrm>
      </p:grpSpPr>
      <p:sp>
        <p:nvSpPr>
          <p:cNvPr id="2" name="Titlu 1"/>
          <p:cNvSpPr>
            <a:spLocks noGrp="1"/>
          </p:cNvSpPr>
          <p:nvPr>
            <p:ph type="ctrTitle"/>
          </p:nvPr>
        </p:nvSpPr>
        <p:spPr>
          <a:xfrm>
            <a:off x="1524000" y="1122363"/>
            <a:ext cx="9144000" cy="2387600"/>
          </a:xfrm>
        </p:spPr>
        <p:txBody>
          <a:bodyPr anchor="b"/>
          <a:lstStyle>
            <a:lvl1pPr algn="ctr">
              <a:defRPr sz="6000"/>
            </a:lvl1pPr>
          </a:lstStyle>
          <a:p>
            <a:r>
              <a:rPr lang="ro-RO" smtClean="0"/>
              <a:t>Clic pentru editare stil titlu</a:t>
            </a:r>
            <a:endParaRPr lang="ro-RO"/>
          </a:p>
        </p:txBody>
      </p:sp>
      <p:sp>
        <p:nvSpPr>
          <p:cNvPr id="3" name="Subtitlu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o-RO" smtClean="0"/>
              <a:t>Clic pentru a edita stilul de subtitlu</a:t>
            </a:r>
            <a:endParaRPr lang="ro-RO"/>
          </a:p>
        </p:txBody>
      </p:sp>
      <p:sp>
        <p:nvSpPr>
          <p:cNvPr id="4" name="Substituent dată 3"/>
          <p:cNvSpPr>
            <a:spLocks noGrp="1"/>
          </p:cNvSpPr>
          <p:nvPr>
            <p:ph type="dt" sz="half" idx="10"/>
          </p:nvPr>
        </p:nvSpPr>
        <p:spPr/>
        <p:txBody>
          <a:bodyPr/>
          <a:lstStyle/>
          <a:p>
            <a:fld id="{FBA8EAF7-A99A-4120-AF11-3C5672762BEF}" type="datetimeFigureOut">
              <a:rPr lang="ro-RO" smtClean="0"/>
              <a:t>26.05.2021</a:t>
            </a:fld>
            <a:endParaRPr lang="ro-RO" dirty="0"/>
          </a:p>
        </p:txBody>
      </p:sp>
      <p:sp>
        <p:nvSpPr>
          <p:cNvPr id="5" name="Substituent subsol 4"/>
          <p:cNvSpPr>
            <a:spLocks noGrp="1"/>
          </p:cNvSpPr>
          <p:nvPr>
            <p:ph type="ftr" sz="quarter" idx="11"/>
          </p:nvPr>
        </p:nvSpPr>
        <p:spPr/>
        <p:txBody>
          <a:bodyPr/>
          <a:lstStyle/>
          <a:p>
            <a:endParaRPr lang="ro-RO" dirty="0"/>
          </a:p>
        </p:txBody>
      </p:sp>
      <p:sp>
        <p:nvSpPr>
          <p:cNvPr id="6" name="Substituent număr diapozitiv 5"/>
          <p:cNvSpPr>
            <a:spLocks noGrp="1"/>
          </p:cNvSpPr>
          <p:nvPr>
            <p:ph type="sldNum" sz="quarter" idx="12"/>
          </p:nvPr>
        </p:nvSpPr>
        <p:spPr/>
        <p:txBody>
          <a:bodyPr/>
          <a:lstStyle/>
          <a:p>
            <a:fld id="{CF8C977C-9C92-4E96-91D8-B1A8027C4F91}" type="slidenum">
              <a:rPr lang="ro-RO" smtClean="0"/>
              <a:t>‹#›</a:t>
            </a:fld>
            <a:endParaRPr lang="ro-RO" dirty="0"/>
          </a:p>
        </p:txBody>
      </p:sp>
    </p:spTree>
    <p:extLst>
      <p:ext uri="{BB962C8B-B14F-4D97-AF65-F5344CB8AC3E}">
        <p14:creationId xmlns:p14="http://schemas.microsoft.com/office/powerpoint/2010/main" val="10320642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ext vertical și titlu">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r>
              <a:rPr lang="ro-RO" smtClean="0"/>
              <a:t>Clic pentru editare stil titlu</a:t>
            </a:r>
            <a:endParaRPr lang="ro-RO"/>
          </a:p>
        </p:txBody>
      </p:sp>
      <p:sp>
        <p:nvSpPr>
          <p:cNvPr id="3" name="Substituent text vertical 2"/>
          <p:cNvSpPr>
            <a:spLocks noGrp="1"/>
          </p:cNvSpPr>
          <p:nvPr>
            <p:ph type="body" orient="vert" idx="1"/>
          </p:nvPr>
        </p:nvSpPr>
        <p:spPr/>
        <p:txBody>
          <a:bodyPr vert="eaVert"/>
          <a:lstStyle/>
          <a:p>
            <a:pPr lvl="0"/>
            <a:r>
              <a:rPr lang="ro-RO" smtClean="0"/>
              <a:t>Clic pentru editare stiluri text Coordonator</a:t>
            </a:r>
          </a:p>
          <a:p>
            <a:pPr lvl="1"/>
            <a:r>
              <a:rPr lang="ro-RO" smtClean="0"/>
              <a:t>Al doilea nivel</a:t>
            </a:r>
          </a:p>
          <a:p>
            <a:pPr lvl="2"/>
            <a:r>
              <a:rPr lang="ro-RO" smtClean="0"/>
              <a:t>Al treilea nivel</a:t>
            </a:r>
          </a:p>
          <a:p>
            <a:pPr lvl="3"/>
            <a:r>
              <a:rPr lang="ro-RO" smtClean="0"/>
              <a:t>Al patrulea nivel</a:t>
            </a:r>
          </a:p>
          <a:p>
            <a:pPr lvl="4"/>
            <a:r>
              <a:rPr lang="ro-RO" smtClean="0"/>
              <a:t>Al cincilea nivel</a:t>
            </a:r>
            <a:endParaRPr lang="ro-RO"/>
          </a:p>
        </p:txBody>
      </p:sp>
      <p:sp>
        <p:nvSpPr>
          <p:cNvPr id="4" name="Substituent dată 3"/>
          <p:cNvSpPr>
            <a:spLocks noGrp="1"/>
          </p:cNvSpPr>
          <p:nvPr>
            <p:ph type="dt" sz="half" idx="10"/>
          </p:nvPr>
        </p:nvSpPr>
        <p:spPr/>
        <p:txBody>
          <a:bodyPr/>
          <a:lstStyle/>
          <a:p>
            <a:fld id="{FBA8EAF7-A99A-4120-AF11-3C5672762BEF}" type="datetimeFigureOut">
              <a:rPr lang="ro-RO" smtClean="0"/>
              <a:t>26.05.2021</a:t>
            </a:fld>
            <a:endParaRPr lang="ro-RO" dirty="0"/>
          </a:p>
        </p:txBody>
      </p:sp>
      <p:sp>
        <p:nvSpPr>
          <p:cNvPr id="5" name="Substituent subsol 4"/>
          <p:cNvSpPr>
            <a:spLocks noGrp="1"/>
          </p:cNvSpPr>
          <p:nvPr>
            <p:ph type="ftr" sz="quarter" idx="11"/>
          </p:nvPr>
        </p:nvSpPr>
        <p:spPr/>
        <p:txBody>
          <a:bodyPr/>
          <a:lstStyle/>
          <a:p>
            <a:endParaRPr lang="ro-RO" dirty="0"/>
          </a:p>
        </p:txBody>
      </p:sp>
      <p:sp>
        <p:nvSpPr>
          <p:cNvPr id="6" name="Substituent număr diapozitiv 5"/>
          <p:cNvSpPr>
            <a:spLocks noGrp="1"/>
          </p:cNvSpPr>
          <p:nvPr>
            <p:ph type="sldNum" sz="quarter" idx="12"/>
          </p:nvPr>
        </p:nvSpPr>
        <p:spPr/>
        <p:txBody>
          <a:bodyPr/>
          <a:lstStyle/>
          <a:p>
            <a:fld id="{CF8C977C-9C92-4E96-91D8-B1A8027C4F91}" type="slidenum">
              <a:rPr lang="ro-RO" smtClean="0"/>
              <a:t>‹#›</a:t>
            </a:fld>
            <a:endParaRPr lang="ro-RO" dirty="0"/>
          </a:p>
        </p:txBody>
      </p:sp>
    </p:spTree>
    <p:extLst>
      <p:ext uri="{BB962C8B-B14F-4D97-AF65-F5344CB8AC3E}">
        <p14:creationId xmlns:p14="http://schemas.microsoft.com/office/powerpoint/2010/main" val="6265416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lu vertical și text">
    <p:spTree>
      <p:nvGrpSpPr>
        <p:cNvPr id="1" name=""/>
        <p:cNvGrpSpPr/>
        <p:nvPr/>
      </p:nvGrpSpPr>
      <p:grpSpPr>
        <a:xfrm>
          <a:off x="0" y="0"/>
          <a:ext cx="0" cy="0"/>
          <a:chOff x="0" y="0"/>
          <a:chExt cx="0" cy="0"/>
        </a:xfrm>
      </p:grpSpPr>
      <p:sp>
        <p:nvSpPr>
          <p:cNvPr id="2" name="Titlu vertical 1"/>
          <p:cNvSpPr>
            <a:spLocks noGrp="1"/>
          </p:cNvSpPr>
          <p:nvPr>
            <p:ph type="title" orient="vert"/>
          </p:nvPr>
        </p:nvSpPr>
        <p:spPr>
          <a:xfrm>
            <a:off x="8724900" y="365125"/>
            <a:ext cx="2628900" cy="5811838"/>
          </a:xfrm>
        </p:spPr>
        <p:txBody>
          <a:bodyPr vert="eaVert"/>
          <a:lstStyle/>
          <a:p>
            <a:r>
              <a:rPr lang="ro-RO" smtClean="0"/>
              <a:t>Clic pentru editare stil titlu</a:t>
            </a:r>
            <a:endParaRPr lang="ro-RO"/>
          </a:p>
        </p:txBody>
      </p:sp>
      <p:sp>
        <p:nvSpPr>
          <p:cNvPr id="3" name="Substituent text vertical 2"/>
          <p:cNvSpPr>
            <a:spLocks noGrp="1"/>
          </p:cNvSpPr>
          <p:nvPr>
            <p:ph type="body" orient="vert" idx="1"/>
          </p:nvPr>
        </p:nvSpPr>
        <p:spPr>
          <a:xfrm>
            <a:off x="838200" y="365125"/>
            <a:ext cx="7734300" cy="5811838"/>
          </a:xfrm>
        </p:spPr>
        <p:txBody>
          <a:bodyPr vert="eaVert"/>
          <a:lstStyle/>
          <a:p>
            <a:pPr lvl="0"/>
            <a:r>
              <a:rPr lang="ro-RO" smtClean="0"/>
              <a:t>Clic pentru editare stiluri text Coordonator</a:t>
            </a:r>
          </a:p>
          <a:p>
            <a:pPr lvl="1"/>
            <a:r>
              <a:rPr lang="ro-RO" smtClean="0"/>
              <a:t>Al doilea nivel</a:t>
            </a:r>
          </a:p>
          <a:p>
            <a:pPr lvl="2"/>
            <a:r>
              <a:rPr lang="ro-RO" smtClean="0"/>
              <a:t>Al treilea nivel</a:t>
            </a:r>
          </a:p>
          <a:p>
            <a:pPr lvl="3"/>
            <a:r>
              <a:rPr lang="ro-RO" smtClean="0"/>
              <a:t>Al patrulea nivel</a:t>
            </a:r>
          </a:p>
          <a:p>
            <a:pPr lvl="4"/>
            <a:r>
              <a:rPr lang="ro-RO" smtClean="0"/>
              <a:t>Al cincilea nivel</a:t>
            </a:r>
            <a:endParaRPr lang="ro-RO"/>
          </a:p>
        </p:txBody>
      </p:sp>
      <p:sp>
        <p:nvSpPr>
          <p:cNvPr id="4" name="Substituent dată 3"/>
          <p:cNvSpPr>
            <a:spLocks noGrp="1"/>
          </p:cNvSpPr>
          <p:nvPr>
            <p:ph type="dt" sz="half" idx="10"/>
          </p:nvPr>
        </p:nvSpPr>
        <p:spPr/>
        <p:txBody>
          <a:bodyPr/>
          <a:lstStyle/>
          <a:p>
            <a:fld id="{FBA8EAF7-A99A-4120-AF11-3C5672762BEF}" type="datetimeFigureOut">
              <a:rPr lang="ro-RO" smtClean="0"/>
              <a:t>26.05.2021</a:t>
            </a:fld>
            <a:endParaRPr lang="ro-RO" dirty="0"/>
          </a:p>
        </p:txBody>
      </p:sp>
      <p:sp>
        <p:nvSpPr>
          <p:cNvPr id="5" name="Substituent subsol 4"/>
          <p:cNvSpPr>
            <a:spLocks noGrp="1"/>
          </p:cNvSpPr>
          <p:nvPr>
            <p:ph type="ftr" sz="quarter" idx="11"/>
          </p:nvPr>
        </p:nvSpPr>
        <p:spPr/>
        <p:txBody>
          <a:bodyPr/>
          <a:lstStyle/>
          <a:p>
            <a:endParaRPr lang="ro-RO" dirty="0"/>
          </a:p>
        </p:txBody>
      </p:sp>
      <p:sp>
        <p:nvSpPr>
          <p:cNvPr id="6" name="Substituent număr diapozitiv 5"/>
          <p:cNvSpPr>
            <a:spLocks noGrp="1"/>
          </p:cNvSpPr>
          <p:nvPr>
            <p:ph type="sldNum" sz="quarter" idx="12"/>
          </p:nvPr>
        </p:nvSpPr>
        <p:spPr/>
        <p:txBody>
          <a:bodyPr/>
          <a:lstStyle/>
          <a:p>
            <a:fld id="{CF8C977C-9C92-4E96-91D8-B1A8027C4F91}" type="slidenum">
              <a:rPr lang="ro-RO" smtClean="0"/>
              <a:t>‹#›</a:t>
            </a:fld>
            <a:endParaRPr lang="ro-RO" dirty="0"/>
          </a:p>
        </p:txBody>
      </p:sp>
    </p:spTree>
    <p:extLst>
      <p:ext uri="{BB962C8B-B14F-4D97-AF65-F5344CB8AC3E}">
        <p14:creationId xmlns:p14="http://schemas.microsoft.com/office/powerpoint/2010/main" val="3114983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u și conținut">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r>
              <a:rPr lang="ro-RO" smtClean="0"/>
              <a:t>Clic pentru editare stil titlu</a:t>
            </a:r>
            <a:endParaRPr lang="ro-RO"/>
          </a:p>
        </p:txBody>
      </p:sp>
      <p:sp>
        <p:nvSpPr>
          <p:cNvPr id="3" name="Substituent conținut 2"/>
          <p:cNvSpPr>
            <a:spLocks noGrp="1"/>
          </p:cNvSpPr>
          <p:nvPr>
            <p:ph idx="1"/>
          </p:nvPr>
        </p:nvSpPr>
        <p:spPr/>
        <p:txBody>
          <a:bodyPr/>
          <a:lstStyle/>
          <a:p>
            <a:pPr lvl="0"/>
            <a:r>
              <a:rPr lang="ro-RO" smtClean="0"/>
              <a:t>Clic pentru editare stiluri text Coordonator</a:t>
            </a:r>
          </a:p>
          <a:p>
            <a:pPr lvl="1"/>
            <a:r>
              <a:rPr lang="ro-RO" smtClean="0"/>
              <a:t>Al doilea nivel</a:t>
            </a:r>
          </a:p>
          <a:p>
            <a:pPr lvl="2"/>
            <a:r>
              <a:rPr lang="ro-RO" smtClean="0"/>
              <a:t>Al treilea nivel</a:t>
            </a:r>
          </a:p>
          <a:p>
            <a:pPr lvl="3"/>
            <a:r>
              <a:rPr lang="ro-RO" smtClean="0"/>
              <a:t>Al patrulea nivel</a:t>
            </a:r>
          </a:p>
          <a:p>
            <a:pPr lvl="4"/>
            <a:r>
              <a:rPr lang="ro-RO" smtClean="0"/>
              <a:t>Al cincilea nivel</a:t>
            </a:r>
            <a:endParaRPr lang="ro-RO"/>
          </a:p>
        </p:txBody>
      </p:sp>
      <p:sp>
        <p:nvSpPr>
          <p:cNvPr id="4" name="Substituent dată 3"/>
          <p:cNvSpPr>
            <a:spLocks noGrp="1"/>
          </p:cNvSpPr>
          <p:nvPr>
            <p:ph type="dt" sz="half" idx="10"/>
          </p:nvPr>
        </p:nvSpPr>
        <p:spPr/>
        <p:txBody>
          <a:bodyPr/>
          <a:lstStyle/>
          <a:p>
            <a:fld id="{FBA8EAF7-A99A-4120-AF11-3C5672762BEF}" type="datetimeFigureOut">
              <a:rPr lang="ro-RO" smtClean="0"/>
              <a:t>26.05.2021</a:t>
            </a:fld>
            <a:endParaRPr lang="ro-RO" dirty="0"/>
          </a:p>
        </p:txBody>
      </p:sp>
      <p:sp>
        <p:nvSpPr>
          <p:cNvPr id="5" name="Substituent subsol 4"/>
          <p:cNvSpPr>
            <a:spLocks noGrp="1"/>
          </p:cNvSpPr>
          <p:nvPr>
            <p:ph type="ftr" sz="quarter" idx="11"/>
          </p:nvPr>
        </p:nvSpPr>
        <p:spPr/>
        <p:txBody>
          <a:bodyPr/>
          <a:lstStyle/>
          <a:p>
            <a:endParaRPr lang="ro-RO" dirty="0"/>
          </a:p>
        </p:txBody>
      </p:sp>
      <p:sp>
        <p:nvSpPr>
          <p:cNvPr id="6" name="Substituent număr diapozitiv 5"/>
          <p:cNvSpPr>
            <a:spLocks noGrp="1"/>
          </p:cNvSpPr>
          <p:nvPr>
            <p:ph type="sldNum" sz="quarter" idx="12"/>
          </p:nvPr>
        </p:nvSpPr>
        <p:spPr/>
        <p:txBody>
          <a:bodyPr/>
          <a:lstStyle/>
          <a:p>
            <a:fld id="{CF8C977C-9C92-4E96-91D8-B1A8027C4F91}" type="slidenum">
              <a:rPr lang="ro-RO" smtClean="0"/>
              <a:t>‹#›</a:t>
            </a:fld>
            <a:endParaRPr lang="ro-RO" dirty="0"/>
          </a:p>
        </p:txBody>
      </p:sp>
    </p:spTree>
    <p:extLst>
      <p:ext uri="{BB962C8B-B14F-4D97-AF65-F5344CB8AC3E}">
        <p14:creationId xmlns:p14="http://schemas.microsoft.com/office/powerpoint/2010/main" val="30226512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ntet secțiune">
    <p:spTree>
      <p:nvGrpSpPr>
        <p:cNvPr id="1" name=""/>
        <p:cNvGrpSpPr/>
        <p:nvPr/>
      </p:nvGrpSpPr>
      <p:grpSpPr>
        <a:xfrm>
          <a:off x="0" y="0"/>
          <a:ext cx="0" cy="0"/>
          <a:chOff x="0" y="0"/>
          <a:chExt cx="0" cy="0"/>
        </a:xfrm>
      </p:grpSpPr>
      <p:sp>
        <p:nvSpPr>
          <p:cNvPr id="2" name="Titlu 1"/>
          <p:cNvSpPr>
            <a:spLocks noGrp="1"/>
          </p:cNvSpPr>
          <p:nvPr>
            <p:ph type="title"/>
          </p:nvPr>
        </p:nvSpPr>
        <p:spPr>
          <a:xfrm>
            <a:off x="831850" y="1709738"/>
            <a:ext cx="10515600" cy="2852737"/>
          </a:xfrm>
        </p:spPr>
        <p:txBody>
          <a:bodyPr anchor="b"/>
          <a:lstStyle>
            <a:lvl1pPr>
              <a:defRPr sz="6000"/>
            </a:lvl1pPr>
          </a:lstStyle>
          <a:p>
            <a:r>
              <a:rPr lang="ro-RO" smtClean="0"/>
              <a:t>Clic pentru editare stil titlu</a:t>
            </a:r>
            <a:endParaRPr lang="ro-RO"/>
          </a:p>
        </p:txBody>
      </p:sp>
      <p:sp>
        <p:nvSpPr>
          <p:cNvPr id="3" name="Substituent text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o-RO" smtClean="0"/>
              <a:t>Clic pentru editare stiluri text Coordonator</a:t>
            </a:r>
          </a:p>
        </p:txBody>
      </p:sp>
      <p:sp>
        <p:nvSpPr>
          <p:cNvPr id="4" name="Substituent dată 3"/>
          <p:cNvSpPr>
            <a:spLocks noGrp="1"/>
          </p:cNvSpPr>
          <p:nvPr>
            <p:ph type="dt" sz="half" idx="10"/>
          </p:nvPr>
        </p:nvSpPr>
        <p:spPr/>
        <p:txBody>
          <a:bodyPr/>
          <a:lstStyle/>
          <a:p>
            <a:fld id="{FBA8EAF7-A99A-4120-AF11-3C5672762BEF}" type="datetimeFigureOut">
              <a:rPr lang="ro-RO" smtClean="0"/>
              <a:t>26.05.2021</a:t>
            </a:fld>
            <a:endParaRPr lang="ro-RO" dirty="0"/>
          </a:p>
        </p:txBody>
      </p:sp>
      <p:sp>
        <p:nvSpPr>
          <p:cNvPr id="5" name="Substituent subsol 4"/>
          <p:cNvSpPr>
            <a:spLocks noGrp="1"/>
          </p:cNvSpPr>
          <p:nvPr>
            <p:ph type="ftr" sz="quarter" idx="11"/>
          </p:nvPr>
        </p:nvSpPr>
        <p:spPr/>
        <p:txBody>
          <a:bodyPr/>
          <a:lstStyle/>
          <a:p>
            <a:endParaRPr lang="ro-RO" dirty="0"/>
          </a:p>
        </p:txBody>
      </p:sp>
      <p:sp>
        <p:nvSpPr>
          <p:cNvPr id="6" name="Substituent număr diapozitiv 5"/>
          <p:cNvSpPr>
            <a:spLocks noGrp="1"/>
          </p:cNvSpPr>
          <p:nvPr>
            <p:ph type="sldNum" sz="quarter" idx="12"/>
          </p:nvPr>
        </p:nvSpPr>
        <p:spPr/>
        <p:txBody>
          <a:bodyPr/>
          <a:lstStyle/>
          <a:p>
            <a:fld id="{CF8C977C-9C92-4E96-91D8-B1A8027C4F91}" type="slidenum">
              <a:rPr lang="ro-RO" smtClean="0"/>
              <a:t>‹#›</a:t>
            </a:fld>
            <a:endParaRPr lang="ro-RO" dirty="0"/>
          </a:p>
        </p:txBody>
      </p:sp>
    </p:spTree>
    <p:extLst>
      <p:ext uri="{BB962C8B-B14F-4D97-AF65-F5344CB8AC3E}">
        <p14:creationId xmlns:p14="http://schemas.microsoft.com/office/powerpoint/2010/main" val="6525908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uă tipuri de conținut">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r>
              <a:rPr lang="ro-RO" smtClean="0"/>
              <a:t>Clic pentru editare stil titlu</a:t>
            </a:r>
            <a:endParaRPr lang="ro-RO"/>
          </a:p>
        </p:txBody>
      </p:sp>
      <p:sp>
        <p:nvSpPr>
          <p:cNvPr id="3" name="Substituent conținut 2"/>
          <p:cNvSpPr>
            <a:spLocks noGrp="1"/>
          </p:cNvSpPr>
          <p:nvPr>
            <p:ph sz="half" idx="1"/>
          </p:nvPr>
        </p:nvSpPr>
        <p:spPr>
          <a:xfrm>
            <a:off x="838200" y="1825625"/>
            <a:ext cx="5181600" cy="4351338"/>
          </a:xfrm>
        </p:spPr>
        <p:txBody>
          <a:bodyPr/>
          <a:lstStyle/>
          <a:p>
            <a:pPr lvl="0"/>
            <a:r>
              <a:rPr lang="ro-RO" smtClean="0"/>
              <a:t>Clic pentru editare stiluri text Coordonator</a:t>
            </a:r>
          </a:p>
          <a:p>
            <a:pPr lvl="1"/>
            <a:r>
              <a:rPr lang="ro-RO" smtClean="0"/>
              <a:t>Al doilea nivel</a:t>
            </a:r>
          </a:p>
          <a:p>
            <a:pPr lvl="2"/>
            <a:r>
              <a:rPr lang="ro-RO" smtClean="0"/>
              <a:t>Al treilea nivel</a:t>
            </a:r>
          </a:p>
          <a:p>
            <a:pPr lvl="3"/>
            <a:r>
              <a:rPr lang="ro-RO" smtClean="0"/>
              <a:t>Al patrulea nivel</a:t>
            </a:r>
          </a:p>
          <a:p>
            <a:pPr lvl="4"/>
            <a:r>
              <a:rPr lang="ro-RO" smtClean="0"/>
              <a:t>Al cincilea nivel</a:t>
            </a:r>
            <a:endParaRPr lang="ro-RO"/>
          </a:p>
        </p:txBody>
      </p:sp>
      <p:sp>
        <p:nvSpPr>
          <p:cNvPr id="4" name="Substituent conținut 3"/>
          <p:cNvSpPr>
            <a:spLocks noGrp="1"/>
          </p:cNvSpPr>
          <p:nvPr>
            <p:ph sz="half" idx="2"/>
          </p:nvPr>
        </p:nvSpPr>
        <p:spPr>
          <a:xfrm>
            <a:off x="6172200" y="1825625"/>
            <a:ext cx="5181600" cy="4351338"/>
          </a:xfrm>
        </p:spPr>
        <p:txBody>
          <a:bodyPr/>
          <a:lstStyle/>
          <a:p>
            <a:pPr lvl="0"/>
            <a:r>
              <a:rPr lang="ro-RO" smtClean="0"/>
              <a:t>Clic pentru editare stiluri text Coordonator</a:t>
            </a:r>
          </a:p>
          <a:p>
            <a:pPr lvl="1"/>
            <a:r>
              <a:rPr lang="ro-RO" smtClean="0"/>
              <a:t>Al doilea nivel</a:t>
            </a:r>
          </a:p>
          <a:p>
            <a:pPr lvl="2"/>
            <a:r>
              <a:rPr lang="ro-RO" smtClean="0"/>
              <a:t>Al treilea nivel</a:t>
            </a:r>
          </a:p>
          <a:p>
            <a:pPr lvl="3"/>
            <a:r>
              <a:rPr lang="ro-RO" smtClean="0"/>
              <a:t>Al patrulea nivel</a:t>
            </a:r>
          </a:p>
          <a:p>
            <a:pPr lvl="4"/>
            <a:r>
              <a:rPr lang="ro-RO" smtClean="0"/>
              <a:t>Al cincilea nivel</a:t>
            </a:r>
            <a:endParaRPr lang="ro-RO"/>
          </a:p>
        </p:txBody>
      </p:sp>
      <p:sp>
        <p:nvSpPr>
          <p:cNvPr id="5" name="Substituent dată 4"/>
          <p:cNvSpPr>
            <a:spLocks noGrp="1"/>
          </p:cNvSpPr>
          <p:nvPr>
            <p:ph type="dt" sz="half" idx="10"/>
          </p:nvPr>
        </p:nvSpPr>
        <p:spPr/>
        <p:txBody>
          <a:bodyPr/>
          <a:lstStyle/>
          <a:p>
            <a:fld id="{FBA8EAF7-A99A-4120-AF11-3C5672762BEF}" type="datetimeFigureOut">
              <a:rPr lang="ro-RO" smtClean="0"/>
              <a:t>26.05.2021</a:t>
            </a:fld>
            <a:endParaRPr lang="ro-RO" dirty="0"/>
          </a:p>
        </p:txBody>
      </p:sp>
      <p:sp>
        <p:nvSpPr>
          <p:cNvPr id="6" name="Substituent subsol 5"/>
          <p:cNvSpPr>
            <a:spLocks noGrp="1"/>
          </p:cNvSpPr>
          <p:nvPr>
            <p:ph type="ftr" sz="quarter" idx="11"/>
          </p:nvPr>
        </p:nvSpPr>
        <p:spPr/>
        <p:txBody>
          <a:bodyPr/>
          <a:lstStyle/>
          <a:p>
            <a:endParaRPr lang="ro-RO" dirty="0"/>
          </a:p>
        </p:txBody>
      </p:sp>
      <p:sp>
        <p:nvSpPr>
          <p:cNvPr id="7" name="Substituent număr diapozitiv 6"/>
          <p:cNvSpPr>
            <a:spLocks noGrp="1"/>
          </p:cNvSpPr>
          <p:nvPr>
            <p:ph type="sldNum" sz="quarter" idx="12"/>
          </p:nvPr>
        </p:nvSpPr>
        <p:spPr/>
        <p:txBody>
          <a:bodyPr/>
          <a:lstStyle/>
          <a:p>
            <a:fld id="{CF8C977C-9C92-4E96-91D8-B1A8027C4F91}" type="slidenum">
              <a:rPr lang="ro-RO" smtClean="0"/>
              <a:t>‹#›</a:t>
            </a:fld>
            <a:endParaRPr lang="ro-RO" dirty="0"/>
          </a:p>
        </p:txBody>
      </p:sp>
    </p:spTree>
    <p:extLst>
      <p:ext uri="{BB962C8B-B14F-4D97-AF65-F5344CB8AC3E}">
        <p14:creationId xmlns:p14="http://schemas.microsoft.com/office/powerpoint/2010/main" val="33188195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ție">
    <p:spTree>
      <p:nvGrpSpPr>
        <p:cNvPr id="1" name=""/>
        <p:cNvGrpSpPr/>
        <p:nvPr/>
      </p:nvGrpSpPr>
      <p:grpSpPr>
        <a:xfrm>
          <a:off x="0" y="0"/>
          <a:ext cx="0" cy="0"/>
          <a:chOff x="0" y="0"/>
          <a:chExt cx="0" cy="0"/>
        </a:xfrm>
      </p:grpSpPr>
      <p:sp>
        <p:nvSpPr>
          <p:cNvPr id="2" name="Titlu 1"/>
          <p:cNvSpPr>
            <a:spLocks noGrp="1"/>
          </p:cNvSpPr>
          <p:nvPr>
            <p:ph type="title"/>
          </p:nvPr>
        </p:nvSpPr>
        <p:spPr>
          <a:xfrm>
            <a:off x="839788" y="365125"/>
            <a:ext cx="10515600" cy="1325563"/>
          </a:xfrm>
        </p:spPr>
        <p:txBody>
          <a:bodyPr/>
          <a:lstStyle/>
          <a:p>
            <a:r>
              <a:rPr lang="ro-RO" smtClean="0"/>
              <a:t>Clic pentru editare stil titlu</a:t>
            </a:r>
            <a:endParaRPr lang="ro-RO"/>
          </a:p>
        </p:txBody>
      </p:sp>
      <p:sp>
        <p:nvSpPr>
          <p:cNvPr id="3" name="Substituent text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o-RO" smtClean="0"/>
              <a:t>Clic pentru editare stiluri text Coordonator</a:t>
            </a:r>
          </a:p>
        </p:txBody>
      </p:sp>
      <p:sp>
        <p:nvSpPr>
          <p:cNvPr id="4" name="Substituent conținut 3"/>
          <p:cNvSpPr>
            <a:spLocks noGrp="1"/>
          </p:cNvSpPr>
          <p:nvPr>
            <p:ph sz="half" idx="2"/>
          </p:nvPr>
        </p:nvSpPr>
        <p:spPr>
          <a:xfrm>
            <a:off x="839788" y="2505075"/>
            <a:ext cx="5157787" cy="3684588"/>
          </a:xfrm>
        </p:spPr>
        <p:txBody>
          <a:bodyPr/>
          <a:lstStyle/>
          <a:p>
            <a:pPr lvl="0"/>
            <a:r>
              <a:rPr lang="ro-RO" smtClean="0"/>
              <a:t>Clic pentru editare stiluri text Coordonator</a:t>
            </a:r>
          </a:p>
          <a:p>
            <a:pPr lvl="1"/>
            <a:r>
              <a:rPr lang="ro-RO" smtClean="0"/>
              <a:t>Al doilea nivel</a:t>
            </a:r>
          </a:p>
          <a:p>
            <a:pPr lvl="2"/>
            <a:r>
              <a:rPr lang="ro-RO" smtClean="0"/>
              <a:t>Al treilea nivel</a:t>
            </a:r>
          </a:p>
          <a:p>
            <a:pPr lvl="3"/>
            <a:r>
              <a:rPr lang="ro-RO" smtClean="0"/>
              <a:t>Al patrulea nivel</a:t>
            </a:r>
          </a:p>
          <a:p>
            <a:pPr lvl="4"/>
            <a:r>
              <a:rPr lang="ro-RO" smtClean="0"/>
              <a:t>Al cincilea nivel</a:t>
            </a:r>
            <a:endParaRPr lang="ro-RO"/>
          </a:p>
        </p:txBody>
      </p:sp>
      <p:sp>
        <p:nvSpPr>
          <p:cNvPr id="5" name="Substituent text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o-RO" smtClean="0"/>
              <a:t>Clic pentru editare stiluri text Coordonator</a:t>
            </a:r>
          </a:p>
        </p:txBody>
      </p:sp>
      <p:sp>
        <p:nvSpPr>
          <p:cNvPr id="6" name="Substituent conținut 5"/>
          <p:cNvSpPr>
            <a:spLocks noGrp="1"/>
          </p:cNvSpPr>
          <p:nvPr>
            <p:ph sz="quarter" idx="4"/>
          </p:nvPr>
        </p:nvSpPr>
        <p:spPr>
          <a:xfrm>
            <a:off x="6172200" y="2505075"/>
            <a:ext cx="5183188" cy="3684588"/>
          </a:xfrm>
        </p:spPr>
        <p:txBody>
          <a:bodyPr/>
          <a:lstStyle/>
          <a:p>
            <a:pPr lvl="0"/>
            <a:r>
              <a:rPr lang="ro-RO" smtClean="0"/>
              <a:t>Clic pentru editare stiluri text Coordonator</a:t>
            </a:r>
          </a:p>
          <a:p>
            <a:pPr lvl="1"/>
            <a:r>
              <a:rPr lang="ro-RO" smtClean="0"/>
              <a:t>Al doilea nivel</a:t>
            </a:r>
          </a:p>
          <a:p>
            <a:pPr lvl="2"/>
            <a:r>
              <a:rPr lang="ro-RO" smtClean="0"/>
              <a:t>Al treilea nivel</a:t>
            </a:r>
          </a:p>
          <a:p>
            <a:pPr lvl="3"/>
            <a:r>
              <a:rPr lang="ro-RO" smtClean="0"/>
              <a:t>Al patrulea nivel</a:t>
            </a:r>
          </a:p>
          <a:p>
            <a:pPr lvl="4"/>
            <a:r>
              <a:rPr lang="ro-RO" smtClean="0"/>
              <a:t>Al cincilea nivel</a:t>
            </a:r>
            <a:endParaRPr lang="ro-RO"/>
          </a:p>
        </p:txBody>
      </p:sp>
      <p:sp>
        <p:nvSpPr>
          <p:cNvPr id="7" name="Substituent dată 6"/>
          <p:cNvSpPr>
            <a:spLocks noGrp="1"/>
          </p:cNvSpPr>
          <p:nvPr>
            <p:ph type="dt" sz="half" idx="10"/>
          </p:nvPr>
        </p:nvSpPr>
        <p:spPr/>
        <p:txBody>
          <a:bodyPr/>
          <a:lstStyle/>
          <a:p>
            <a:fld id="{FBA8EAF7-A99A-4120-AF11-3C5672762BEF}" type="datetimeFigureOut">
              <a:rPr lang="ro-RO" smtClean="0"/>
              <a:t>26.05.2021</a:t>
            </a:fld>
            <a:endParaRPr lang="ro-RO" dirty="0"/>
          </a:p>
        </p:txBody>
      </p:sp>
      <p:sp>
        <p:nvSpPr>
          <p:cNvPr id="8" name="Substituent subsol 7"/>
          <p:cNvSpPr>
            <a:spLocks noGrp="1"/>
          </p:cNvSpPr>
          <p:nvPr>
            <p:ph type="ftr" sz="quarter" idx="11"/>
          </p:nvPr>
        </p:nvSpPr>
        <p:spPr/>
        <p:txBody>
          <a:bodyPr/>
          <a:lstStyle/>
          <a:p>
            <a:endParaRPr lang="ro-RO" dirty="0"/>
          </a:p>
        </p:txBody>
      </p:sp>
      <p:sp>
        <p:nvSpPr>
          <p:cNvPr id="9" name="Substituent număr diapozitiv 8"/>
          <p:cNvSpPr>
            <a:spLocks noGrp="1"/>
          </p:cNvSpPr>
          <p:nvPr>
            <p:ph type="sldNum" sz="quarter" idx="12"/>
          </p:nvPr>
        </p:nvSpPr>
        <p:spPr/>
        <p:txBody>
          <a:bodyPr/>
          <a:lstStyle/>
          <a:p>
            <a:fld id="{CF8C977C-9C92-4E96-91D8-B1A8027C4F91}" type="slidenum">
              <a:rPr lang="ro-RO" smtClean="0"/>
              <a:t>‹#›</a:t>
            </a:fld>
            <a:endParaRPr lang="ro-RO" dirty="0"/>
          </a:p>
        </p:txBody>
      </p:sp>
    </p:spTree>
    <p:extLst>
      <p:ext uri="{BB962C8B-B14F-4D97-AF65-F5344CB8AC3E}">
        <p14:creationId xmlns:p14="http://schemas.microsoft.com/office/powerpoint/2010/main" val="37449653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Doar titlu">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r>
              <a:rPr lang="ro-RO" smtClean="0"/>
              <a:t>Clic pentru editare stil titlu</a:t>
            </a:r>
            <a:endParaRPr lang="ro-RO"/>
          </a:p>
        </p:txBody>
      </p:sp>
      <p:sp>
        <p:nvSpPr>
          <p:cNvPr id="3" name="Substituent dată 2"/>
          <p:cNvSpPr>
            <a:spLocks noGrp="1"/>
          </p:cNvSpPr>
          <p:nvPr>
            <p:ph type="dt" sz="half" idx="10"/>
          </p:nvPr>
        </p:nvSpPr>
        <p:spPr/>
        <p:txBody>
          <a:bodyPr/>
          <a:lstStyle/>
          <a:p>
            <a:fld id="{FBA8EAF7-A99A-4120-AF11-3C5672762BEF}" type="datetimeFigureOut">
              <a:rPr lang="ro-RO" smtClean="0"/>
              <a:t>26.05.2021</a:t>
            </a:fld>
            <a:endParaRPr lang="ro-RO" dirty="0"/>
          </a:p>
        </p:txBody>
      </p:sp>
      <p:sp>
        <p:nvSpPr>
          <p:cNvPr id="4" name="Substituent subsol 3"/>
          <p:cNvSpPr>
            <a:spLocks noGrp="1"/>
          </p:cNvSpPr>
          <p:nvPr>
            <p:ph type="ftr" sz="quarter" idx="11"/>
          </p:nvPr>
        </p:nvSpPr>
        <p:spPr/>
        <p:txBody>
          <a:bodyPr/>
          <a:lstStyle/>
          <a:p>
            <a:endParaRPr lang="ro-RO" dirty="0"/>
          </a:p>
        </p:txBody>
      </p:sp>
      <p:sp>
        <p:nvSpPr>
          <p:cNvPr id="5" name="Substituent număr diapozitiv 4"/>
          <p:cNvSpPr>
            <a:spLocks noGrp="1"/>
          </p:cNvSpPr>
          <p:nvPr>
            <p:ph type="sldNum" sz="quarter" idx="12"/>
          </p:nvPr>
        </p:nvSpPr>
        <p:spPr/>
        <p:txBody>
          <a:bodyPr/>
          <a:lstStyle/>
          <a:p>
            <a:fld id="{CF8C977C-9C92-4E96-91D8-B1A8027C4F91}" type="slidenum">
              <a:rPr lang="ro-RO" smtClean="0"/>
              <a:t>‹#›</a:t>
            </a:fld>
            <a:endParaRPr lang="ro-RO" dirty="0"/>
          </a:p>
        </p:txBody>
      </p:sp>
    </p:spTree>
    <p:extLst>
      <p:ext uri="{BB962C8B-B14F-4D97-AF65-F5344CB8AC3E}">
        <p14:creationId xmlns:p14="http://schemas.microsoft.com/office/powerpoint/2010/main" val="8745681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Necompletat">
    <p:spTree>
      <p:nvGrpSpPr>
        <p:cNvPr id="1" name=""/>
        <p:cNvGrpSpPr/>
        <p:nvPr/>
      </p:nvGrpSpPr>
      <p:grpSpPr>
        <a:xfrm>
          <a:off x="0" y="0"/>
          <a:ext cx="0" cy="0"/>
          <a:chOff x="0" y="0"/>
          <a:chExt cx="0" cy="0"/>
        </a:xfrm>
      </p:grpSpPr>
      <p:sp>
        <p:nvSpPr>
          <p:cNvPr id="2" name="Substituent dată 1"/>
          <p:cNvSpPr>
            <a:spLocks noGrp="1"/>
          </p:cNvSpPr>
          <p:nvPr>
            <p:ph type="dt" sz="half" idx="10"/>
          </p:nvPr>
        </p:nvSpPr>
        <p:spPr/>
        <p:txBody>
          <a:bodyPr/>
          <a:lstStyle/>
          <a:p>
            <a:fld id="{FBA8EAF7-A99A-4120-AF11-3C5672762BEF}" type="datetimeFigureOut">
              <a:rPr lang="ro-RO" smtClean="0"/>
              <a:t>26.05.2021</a:t>
            </a:fld>
            <a:endParaRPr lang="ro-RO" dirty="0"/>
          </a:p>
        </p:txBody>
      </p:sp>
      <p:sp>
        <p:nvSpPr>
          <p:cNvPr id="3" name="Substituent subsol 2"/>
          <p:cNvSpPr>
            <a:spLocks noGrp="1"/>
          </p:cNvSpPr>
          <p:nvPr>
            <p:ph type="ftr" sz="quarter" idx="11"/>
          </p:nvPr>
        </p:nvSpPr>
        <p:spPr/>
        <p:txBody>
          <a:bodyPr/>
          <a:lstStyle/>
          <a:p>
            <a:endParaRPr lang="ro-RO" dirty="0"/>
          </a:p>
        </p:txBody>
      </p:sp>
      <p:sp>
        <p:nvSpPr>
          <p:cNvPr id="4" name="Substituent număr diapozitiv 3"/>
          <p:cNvSpPr>
            <a:spLocks noGrp="1"/>
          </p:cNvSpPr>
          <p:nvPr>
            <p:ph type="sldNum" sz="quarter" idx="12"/>
          </p:nvPr>
        </p:nvSpPr>
        <p:spPr/>
        <p:txBody>
          <a:bodyPr/>
          <a:lstStyle/>
          <a:p>
            <a:fld id="{CF8C977C-9C92-4E96-91D8-B1A8027C4F91}" type="slidenum">
              <a:rPr lang="ro-RO" smtClean="0"/>
              <a:t>‹#›</a:t>
            </a:fld>
            <a:endParaRPr lang="ro-RO" dirty="0"/>
          </a:p>
        </p:txBody>
      </p:sp>
    </p:spTree>
    <p:extLst>
      <p:ext uri="{BB962C8B-B14F-4D97-AF65-F5344CB8AC3E}">
        <p14:creationId xmlns:p14="http://schemas.microsoft.com/office/powerpoint/2010/main" val="3270038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ținut cu legendă">
    <p:spTree>
      <p:nvGrpSpPr>
        <p:cNvPr id="1" name=""/>
        <p:cNvGrpSpPr/>
        <p:nvPr/>
      </p:nvGrpSpPr>
      <p:grpSpPr>
        <a:xfrm>
          <a:off x="0" y="0"/>
          <a:ext cx="0" cy="0"/>
          <a:chOff x="0" y="0"/>
          <a:chExt cx="0" cy="0"/>
        </a:xfrm>
      </p:grpSpPr>
      <p:sp>
        <p:nvSpPr>
          <p:cNvPr id="2" name="Titlu 1"/>
          <p:cNvSpPr>
            <a:spLocks noGrp="1"/>
          </p:cNvSpPr>
          <p:nvPr>
            <p:ph type="title"/>
          </p:nvPr>
        </p:nvSpPr>
        <p:spPr>
          <a:xfrm>
            <a:off x="839788" y="457200"/>
            <a:ext cx="3932237" cy="1600200"/>
          </a:xfrm>
        </p:spPr>
        <p:txBody>
          <a:bodyPr anchor="b"/>
          <a:lstStyle>
            <a:lvl1pPr>
              <a:defRPr sz="3200"/>
            </a:lvl1pPr>
          </a:lstStyle>
          <a:p>
            <a:r>
              <a:rPr lang="ro-RO" smtClean="0"/>
              <a:t>Clic pentru editare stil titlu</a:t>
            </a:r>
            <a:endParaRPr lang="ro-RO"/>
          </a:p>
        </p:txBody>
      </p:sp>
      <p:sp>
        <p:nvSpPr>
          <p:cNvPr id="3" name="Substituent conținut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o-RO" smtClean="0"/>
              <a:t>Clic pentru editare stiluri text Coordonator</a:t>
            </a:r>
          </a:p>
          <a:p>
            <a:pPr lvl="1"/>
            <a:r>
              <a:rPr lang="ro-RO" smtClean="0"/>
              <a:t>Al doilea nivel</a:t>
            </a:r>
          </a:p>
          <a:p>
            <a:pPr lvl="2"/>
            <a:r>
              <a:rPr lang="ro-RO" smtClean="0"/>
              <a:t>Al treilea nivel</a:t>
            </a:r>
          </a:p>
          <a:p>
            <a:pPr lvl="3"/>
            <a:r>
              <a:rPr lang="ro-RO" smtClean="0"/>
              <a:t>Al patrulea nivel</a:t>
            </a:r>
          </a:p>
          <a:p>
            <a:pPr lvl="4"/>
            <a:r>
              <a:rPr lang="ro-RO" smtClean="0"/>
              <a:t>Al cincilea nivel</a:t>
            </a:r>
            <a:endParaRPr lang="ro-RO"/>
          </a:p>
        </p:txBody>
      </p:sp>
      <p:sp>
        <p:nvSpPr>
          <p:cNvPr id="4" name="Substituent tex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o-RO" smtClean="0"/>
              <a:t>Clic pentru editare stiluri text Coordonator</a:t>
            </a:r>
          </a:p>
        </p:txBody>
      </p:sp>
      <p:sp>
        <p:nvSpPr>
          <p:cNvPr id="5" name="Substituent dată 4"/>
          <p:cNvSpPr>
            <a:spLocks noGrp="1"/>
          </p:cNvSpPr>
          <p:nvPr>
            <p:ph type="dt" sz="half" idx="10"/>
          </p:nvPr>
        </p:nvSpPr>
        <p:spPr/>
        <p:txBody>
          <a:bodyPr/>
          <a:lstStyle/>
          <a:p>
            <a:fld id="{FBA8EAF7-A99A-4120-AF11-3C5672762BEF}" type="datetimeFigureOut">
              <a:rPr lang="ro-RO" smtClean="0"/>
              <a:t>26.05.2021</a:t>
            </a:fld>
            <a:endParaRPr lang="ro-RO" dirty="0"/>
          </a:p>
        </p:txBody>
      </p:sp>
      <p:sp>
        <p:nvSpPr>
          <p:cNvPr id="6" name="Substituent subsol 5"/>
          <p:cNvSpPr>
            <a:spLocks noGrp="1"/>
          </p:cNvSpPr>
          <p:nvPr>
            <p:ph type="ftr" sz="quarter" idx="11"/>
          </p:nvPr>
        </p:nvSpPr>
        <p:spPr/>
        <p:txBody>
          <a:bodyPr/>
          <a:lstStyle/>
          <a:p>
            <a:endParaRPr lang="ro-RO" dirty="0"/>
          </a:p>
        </p:txBody>
      </p:sp>
      <p:sp>
        <p:nvSpPr>
          <p:cNvPr id="7" name="Substituent număr diapozitiv 6"/>
          <p:cNvSpPr>
            <a:spLocks noGrp="1"/>
          </p:cNvSpPr>
          <p:nvPr>
            <p:ph type="sldNum" sz="quarter" idx="12"/>
          </p:nvPr>
        </p:nvSpPr>
        <p:spPr/>
        <p:txBody>
          <a:bodyPr/>
          <a:lstStyle/>
          <a:p>
            <a:fld id="{CF8C977C-9C92-4E96-91D8-B1A8027C4F91}" type="slidenum">
              <a:rPr lang="ro-RO" smtClean="0"/>
              <a:t>‹#›</a:t>
            </a:fld>
            <a:endParaRPr lang="ro-RO" dirty="0"/>
          </a:p>
        </p:txBody>
      </p:sp>
    </p:spTree>
    <p:extLst>
      <p:ext uri="{BB962C8B-B14F-4D97-AF65-F5344CB8AC3E}">
        <p14:creationId xmlns:p14="http://schemas.microsoft.com/office/powerpoint/2010/main" val="21410724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ine cu legendă">
    <p:spTree>
      <p:nvGrpSpPr>
        <p:cNvPr id="1" name=""/>
        <p:cNvGrpSpPr/>
        <p:nvPr/>
      </p:nvGrpSpPr>
      <p:grpSpPr>
        <a:xfrm>
          <a:off x="0" y="0"/>
          <a:ext cx="0" cy="0"/>
          <a:chOff x="0" y="0"/>
          <a:chExt cx="0" cy="0"/>
        </a:xfrm>
      </p:grpSpPr>
      <p:sp>
        <p:nvSpPr>
          <p:cNvPr id="2" name="Titlu 1"/>
          <p:cNvSpPr>
            <a:spLocks noGrp="1"/>
          </p:cNvSpPr>
          <p:nvPr>
            <p:ph type="title"/>
          </p:nvPr>
        </p:nvSpPr>
        <p:spPr>
          <a:xfrm>
            <a:off x="839788" y="457200"/>
            <a:ext cx="3932237" cy="1600200"/>
          </a:xfrm>
        </p:spPr>
        <p:txBody>
          <a:bodyPr anchor="b"/>
          <a:lstStyle>
            <a:lvl1pPr>
              <a:defRPr sz="3200"/>
            </a:lvl1pPr>
          </a:lstStyle>
          <a:p>
            <a:r>
              <a:rPr lang="ro-RO" smtClean="0"/>
              <a:t>Clic pentru editare stil titlu</a:t>
            </a:r>
            <a:endParaRPr lang="ro-RO"/>
          </a:p>
        </p:txBody>
      </p:sp>
      <p:sp>
        <p:nvSpPr>
          <p:cNvPr id="3" name="Substituent imagin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o-RO" dirty="0"/>
          </a:p>
        </p:txBody>
      </p:sp>
      <p:sp>
        <p:nvSpPr>
          <p:cNvPr id="4" name="Substituent tex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o-RO" smtClean="0"/>
              <a:t>Clic pentru editare stiluri text Coordonator</a:t>
            </a:r>
          </a:p>
        </p:txBody>
      </p:sp>
      <p:sp>
        <p:nvSpPr>
          <p:cNvPr id="5" name="Substituent dată 4"/>
          <p:cNvSpPr>
            <a:spLocks noGrp="1"/>
          </p:cNvSpPr>
          <p:nvPr>
            <p:ph type="dt" sz="half" idx="10"/>
          </p:nvPr>
        </p:nvSpPr>
        <p:spPr/>
        <p:txBody>
          <a:bodyPr/>
          <a:lstStyle/>
          <a:p>
            <a:fld id="{FBA8EAF7-A99A-4120-AF11-3C5672762BEF}" type="datetimeFigureOut">
              <a:rPr lang="ro-RO" smtClean="0"/>
              <a:t>26.05.2021</a:t>
            </a:fld>
            <a:endParaRPr lang="ro-RO" dirty="0"/>
          </a:p>
        </p:txBody>
      </p:sp>
      <p:sp>
        <p:nvSpPr>
          <p:cNvPr id="6" name="Substituent subsol 5"/>
          <p:cNvSpPr>
            <a:spLocks noGrp="1"/>
          </p:cNvSpPr>
          <p:nvPr>
            <p:ph type="ftr" sz="quarter" idx="11"/>
          </p:nvPr>
        </p:nvSpPr>
        <p:spPr/>
        <p:txBody>
          <a:bodyPr/>
          <a:lstStyle/>
          <a:p>
            <a:endParaRPr lang="ro-RO" dirty="0"/>
          </a:p>
        </p:txBody>
      </p:sp>
      <p:sp>
        <p:nvSpPr>
          <p:cNvPr id="7" name="Substituent număr diapozitiv 6"/>
          <p:cNvSpPr>
            <a:spLocks noGrp="1"/>
          </p:cNvSpPr>
          <p:nvPr>
            <p:ph type="sldNum" sz="quarter" idx="12"/>
          </p:nvPr>
        </p:nvSpPr>
        <p:spPr/>
        <p:txBody>
          <a:bodyPr/>
          <a:lstStyle/>
          <a:p>
            <a:fld id="{CF8C977C-9C92-4E96-91D8-B1A8027C4F91}" type="slidenum">
              <a:rPr lang="ro-RO" smtClean="0"/>
              <a:t>‹#›</a:t>
            </a:fld>
            <a:endParaRPr lang="ro-RO" dirty="0"/>
          </a:p>
        </p:txBody>
      </p:sp>
    </p:spTree>
    <p:extLst>
      <p:ext uri="{BB962C8B-B14F-4D97-AF65-F5344CB8AC3E}">
        <p14:creationId xmlns:p14="http://schemas.microsoft.com/office/powerpoint/2010/main" val="22767861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ubstituent titlu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o-RO" smtClean="0"/>
              <a:t>Clic pentru editare stil titlu</a:t>
            </a:r>
            <a:endParaRPr lang="ro-RO"/>
          </a:p>
        </p:txBody>
      </p:sp>
      <p:sp>
        <p:nvSpPr>
          <p:cNvPr id="3" name="Substituent text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o-RO" smtClean="0"/>
              <a:t>Clic pentru editare stiluri text Coordonator</a:t>
            </a:r>
          </a:p>
          <a:p>
            <a:pPr lvl="1"/>
            <a:r>
              <a:rPr lang="ro-RO" smtClean="0"/>
              <a:t>Al doilea nivel</a:t>
            </a:r>
          </a:p>
          <a:p>
            <a:pPr lvl="2"/>
            <a:r>
              <a:rPr lang="ro-RO" smtClean="0"/>
              <a:t>Al treilea nivel</a:t>
            </a:r>
          </a:p>
          <a:p>
            <a:pPr lvl="3"/>
            <a:r>
              <a:rPr lang="ro-RO" smtClean="0"/>
              <a:t>Al patrulea nivel</a:t>
            </a:r>
          </a:p>
          <a:p>
            <a:pPr lvl="4"/>
            <a:r>
              <a:rPr lang="ro-RO" smtClean="0"/>
              <a:t>Al cincilea nivel</a:t>
            </a:r>
            <a:endParaRPr lang="ro-RO"/>
          </a:p>
        </p:txBody>
      </p:sp>
      <p:sp>
        <p:nvSpPr>
          <p:cNvPr id="4" name="Substituent dată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BA8EAF7-A99A-4120-AF11-3C5672762BEF}" type="datetimeFigureOut">
              <a:rPr lang="ro-RO" smtClean="0"/>
              <a:t>26.05.2021</a:t>
            </a:fld>
            <a:endParaRPr lang="ro-RO" dirty="0"/>
          </a:p>
        </p:txBody>
      </p:sp>
      <p:sp>
        <p:nvSpPr>
          <p:cNvPr id="5" name="Substituent subsol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o-RO" dirty="0"/>
          </a:p>
        </p:txBody>
      </p:sp>
      <p:sp>
        <p:nvSpPr>
          <p:cNvPr id="6" name="Substituent număr diapozitiv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8C977C-9C92-4E96-91D8-B1A8027C4F91}" type="slidenum">
              <a:rPr lang="ro-RO" smtClean="0"/>
              <a:t>‹#›</a:t>
            </a:fld>
            <a:endParaRPr lang="ro-RO" dirty="0"/>
          </a:p>
        </p:txBody>
      </p:sp>
    </p:spTree>
    <p:extLst>
      <p:ext uri="{BB962C8B-B14F-4D97-AF65-F5344CB8AC3E}">
        <p14:creationId xmlns:p14="http://schemas.microsoft.com/office/powerpoint/2010/main" val="41615964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www.bluestacks.com/blog/game-guides/raid-shadow-legends/rsl-best-guides-tips-compilation-en.html" TargetMode="External"/><Relationship Id="rId1" Type="http://schemas.openxmlformats.org/officeDocument/2006/relationships/slideLayout" Target="../slideLayouts/slideLayout8.xml"/><Relationship Id="rId5" Type="http://schemas.openxmlformats.org/officeDocument/2006/relationships/image" Target="../media/image24.png"/><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9.xml"/><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38.gif"/><Relationship Id="rId2" Type="http://schemas.openxmlformats.org/officeDocument/2006/relationships/image" Target="../media/image37.gif"/><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hyperlink" Target="https://gamepress.gg/" TargetMode="External"/><Relationship Id="rId2" Type="http://schemas.openxmlformats.org/officeDocument/2006/relationships/image" Target="../media/image39.png"/><Relationship Id="rId1" Type="http://schemas.openxmlformats.org/officeDocument/2006/relationships/slideLayout" Target="../slideLayouts/slideLayout8.xml"/><Relationship Id="rId6" Type="http://schemas.openxmlformats.org/officeDocument/2006/relationships/image" Target="../media/image40.png"/><Relationship Id="rId5" Type="http://schemas.openxmlformats.org/officeDocument/2006/relationships/hyperlink" Target="https://kongbakpao.com/" TargetMode="External"/><Relationship Id="rId4" Type="http://schemas.openxmlformats.org/officeDocument/2006/relationships/hyperlink" Target="https://www.reddit.com/r/gachagamin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ctrTitle"/>
          </p:nvPr>
        </p:nvSpPr>
        <p:spPr>
          <a:xfrm>
            <a:off x="0" y="993228"/>
            <a:ext cx="12192000" cy="3255197"/>
          </a:xfrm>
        </p:spPr>
        <p:txBody>
          <a:bodyPr>
            <a:normAutofit fontScale="90000"/>
          </a:bodyPr>
          <a:lstStyle/>
          <a:p>
            <a:r>
              <a:rPr lang="ro-RO" dirty="0" smtClean="0"/>
              <a:t>Joc</a:t>
            </a:r>
            <a:r>
              <a:rPr lang="en-US" dirty="0" smtClean="0"/>
              <a:t> </a:t>
            </a:r>
            <a:r>
              <a:rPr lang="ro-RO" dirty="0" err="1" smtClean="0"/>
              <a:t>Gacha</a:t>
            </a:r>
            <a:r>
              <a:rPr lang="ro-RO" dirty="0" smtClean="0"/>
              <a:t> </a:t>
            </a:r>
            <a:r>
              <a:rPr lang="ro-RO" dirty="0" smtClean="0"/>
              <a:t/>
            </a:r>
            <a:br>
              <a:rPr lang="ro-RO" dirty="0" smtClean="0"/>
            </a:br>
            <a:r>
              <a:rPr lang="ro-RO" dirty="0" smtClean="0"/>
              <a:t>(</a:t>
            </a:r>
            <a:r>
              <a:rPr lang="ro-RO" dirty="0" smtClean="0"/>
              <a:t>care e doar pe telefon </a:t>
            </a:r>
            <a:r>
              <a:rPr lang="ro-RO" dirty="0" smtClean="0"/>
              <a:t>”at </a:t>
            </a:r>
            <a:r>
              <a:rPr lang="ro-RO" dirty="0" err="1" smtClean="0"/>
              <a:t>the</a:t>
            </a:r>
            <a:r>
              <a:rPr lang="ro-RO" dirty="0" smtClean="0"/>
              <a:t> moment„) </a:t>
            </a:r>
            <a:r>
              <a:rPr lang="ro-RO" dirty="0" smtClean="0"/>
              <a:t>care </a:t>
            </a:r>
            <a:r>
              <a:rPr lang="ro-RO" dirty="0" smtClean="0"/>
              <a:t>să </a:t>
            </a:r>
            <a:r>
              <a:rPr lang="ro-RO" dirty="0" smtClean="0"/>
              <a:t>aibă complexitatea unui joc pe calculator</a:t>
            </a:r>
            <a:endParaRPr lang="ro-RO" dirty="0"/>
          </a:p>
        </p:txBody>
      </p:sp>
      <p:sp>
        <p:nvSpPr>
          <p:cNvPr id="3" name="CasetăText 2"/>
          <p:cNvSpPr txBox="1"/>
          <p:nvPr/>
        </p:nvSpPr>
        <p:spPr>
          <a:xfrm>
            <a:off x="7305773" y="4515439"/>
            <a:ext cx="4374037" cy="369332"/>
          </a:xfrm>
          <a:prstGeom prst="rect">
            <a:avLst/>
          </a:prstGeom>
          <a:noFill/>
        </p:spPr>
        <p:txBody>
          <a:bodyPr wrap="square" rtlCol="0">
            <a:spAutoFit/>
          </a:bodyPr>
          <a:lstStyle/>
          <a:p>
            <a:r>
              <a:rPr lang="ro-RO" dirty="0" smtClean="0"/>
              <a:t>De Bălan Mircea-George 1012C CSIE</a:t>
            </a:r>
            <a:endParaRPr lang="ro-RO" dirty="0"/>
          </a:p>
        </p:txBody>
      </p:sp>
      <p:pic>
        <p:nvPicPr>
          <p:cNvPr id="4" name="Imagine 3"/>
          <p:cNvPicPr>
            <a:picLocks noChangeAspect="1"/>
          </p:cNvPicPr>
          <p:nvPr/>
        </p:nvPicPr>
        <p:blipFill rotWithShape="1">
          <a:blip r:embed="rId2">
            <a:extLst>
              <a:ext uri="{28A0092B-C50C-407E-A947-70E740481C1C}">
                <a14:useLocalDpi xmlns:a14="http://schemas.microsoft.com/office/drawing/2010/main" val="0"/>
              </a:ext>
            </a:extLst>
          </a:blip>
          <a:srcRect l="3486" r="4631"/>
          <a:stretch/>
        </p:blipFill>
        <p:spPr>
          <a:xfrm>
            <a:off x="1235620" y="3692748"/>
            <a:ext cx="2190537" cy="2384046"/>
          </a:xfrm>
          <a:prstGeom prst="rect">
            <a:avLst/>
          </a:prstGeom>
        </p:spPr>
      </p:pic>
    </p:spTree>
    <p:extLst>
      <p:ext uri="{BB962C8B-B14F-4D97-AF65-F5344CB8AC3E}">
        <p14:creationId xmlns:p14="http://schemas.microsoft.com/office/powerpoint/2010/main" val="22412810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stituent text 2"/>
          <p:cNvSpPr>
            <a:spLocks noGrp="1"/>
          </p:cNvSpPr>
          <p:nvPr>
            <p:ph type="body" idx="1"/>
          </p:nvPr>
        </p:nvSpPr>
        <p:spPr>
          <a:xfrm>
            <a:off x="570368" y="543208"/>
            <a:ext cx="5427207" cy="6314791"/>
          </a:xfrm>
        </p:spPr>
        <p:txBody>
          <a:bodyPr>
            <a:normAutofit/>
          </a:bodyPr>
          <a:lstStyle/>
          <a:p>
            <a:r>
              <a:rPr lang="ro-RO" dirty="0" smtClean="0"/>
              <a:t>Având în vedere domeniul despre care vorbim, alegerea optimă este </a:t>
            </a:r>
            <a:r>
              <a:rPr lang="ro-RO" dirty="0" smtClean="0">
                <a:solidFill>
                  <a:srgbClr val="FF0000"/>
                </a:solidFill>
              </a:rPr>
              <a:t>strategia concentrată.</a:t>
            </a:r>
            <a:r>
              <a:rPr lang="ro-RO" dirty="0" smtClean="0"/>
              <a:t> Deși </a:t>
            </a:r>
            <a:r>
              <a:rPr lang="ro-RO" dirty="0"/>
              <a:t>î</a:t>
            </a:r>
            <a:r>
              <a:rPr lang="ro-RO" dirty="0" smtClean="0"/>
              <a:t>n ultimii ani domeniul a devenit din ce în ce mai popular, grupul de persoane care este cel mai interesat de </a:t>
            </a:r>
            <a:r>
              <a:rPr lang="ro-RO" dirty="0" smtClean="0"/>
              <a:t>Gacha</a:t>
            </a:r>
            <a:r>
              <a:rPr lang="ro-RO" dirty="0" smtClean="0"/>
              <a:t> este cel al tinerilor. Un exemplu opus ar fi </a:t>
            </a:r>
            <a:r>
              <a:rPr lang="ro-RO" dirty="0" smtClean="0"/>
              <a:t>Candy</a:t>
            </a:r>
            <a:r>
              <a:rPr lang="ro-RO" dirty="0" smtClean="0"/>
              <a:t> </a:t>
            </a:r>
            <a:r>
              <a:rPr lang="ro-RO" dirty="0" smtClean="0"/>
              <a:t>Crush</a:t>
            </a:r>
            <a:r>
              <a:rPr lang="ro-RO" dirty="0" smtClean="0"/>
              <a:t> Saga, care, deși pare un joc simplu pentru copii, a reușit să ademenească o mulțime de mame. Însă ceea ce a ademenit un astfel de grup este conceptul de simplitate al jocului, oricine fiind capabil să se joace. Totuși, majoritatea </a:t>
            </a:r>
            <a:r>
              <a:rPr lang="ro-RO" dirty="0" smtClean="0"/>
              <a:t>Gacha</a:t>
            </a:r>
            <a:r>
              <a:rPr lang="ro-RO" dirty="0" smtClean="0"/>
              <a:t>-urilor sunt bazate pe anime-uri și astfel, personajele din aceste anime-uri sunt obiectul jocului de noroc. Astfel, pentru a fi fan </a:t>
            </a:r>
            <a:r>
              <a:rPr lang="ro-RO" dirty="0" smtClean="0"/>
              <a:t>Gacha</a:t>
            </a:r>
            <a:r>
              <a:rPr lang="ro-RO" dirty="0" smtClean="0"/>
              <a:t> e necesar să fi fan anime.</a:t>
            </a:r>
            <a:endParaRPr lang="ro-RO" dirty="0">
              <a:solidFill>
                <a:srgbClr val="FF0000"/>
              </a:solidFill>
            </a:endParaRPr>
          </a:p>
        </p:txBody>
      </p:sp>
      <p:pic>
        <p:nvPicPr>
          <p:cNvPr id="8" name="Substituent conținut 7"/>
          <p:cNvPicPr>
            <a:picLocks noGrp="1" noChangeAspect="1"/>
          </p:cNvPicPr>
          <p:nvPr>
            <p:ph sz="quarter" idx="4"/>
          </p:nvPr>
        </p:nvPicPr>
        <p:blipFill>
          <a:blip r:embed="rId2">
            <a:extLst>
              <a:ext uri="{28A0092B-C50C-407E-A947-70E740481C1C}">
                <a14:useLocalDpi xmlns:a14="http://schemas.microsoft.com/office/drawing/2010/main" val="0"/>
              </a:ext>
            </a:extLst>
          </a:blip>
          <a:stretch>
            <a:fillRect/>
          </a:stretch>
        </p:blipFill>
        <p:spPr>
          <a:xfrm>
            <a:off x="5997575" y="1622425"/>
            <a:ext cx="5807893" cy="4313555"/>
          </a:xfrm>
        </p:spPr>
      </p:pic>
      <p:sp>
        <p:nvSpPr>
          <p:cNvPr id="7" name="Titlu 1"/>
          <p:cNvSpPr>
            <a:spLocks noGrp="1"/>
          </p:cNvSpPr>
          <p:nvPr>
            <p:ph type="title"/>
          </p:nvPr>
        </p:nvSpPr>
        <p:spPr>
          <a:xfrm>
            <a:off x="2073244" y="0"/>
            <a:ext cx="8150460" cy="1325563"/>
          </a:xfrm>
        </p:spPr>
        <p:txBody>
          <a:bodyPr/>
          <a:lstStyle/>
          <a:p>
            <a:r>
              <a:rPr lang="ro-RO" dirty="0" smtClean="0"/>
              <a:t>Strategi</a:t>
            </a:r>
            <a:r>
              <a:rPr lang="en-US" dirty="0" smtClean="0"/>
              <a:t> </a:t>
            </a:r>
            <a:r>
              <a:rPr lang="ro-RO" dirty="0" smtClean="0"/>
              <a:t>de piață</a:t>
            </a:r>
            <a:r>
              <a:rPr lang="en-US" dirty="0" smtClean="0"/>
              <a:t> - </a:t>
            </a:r>
            <a:r>
              <a:rPr lang="ro-RO" dirty="0"/>
              <a:t>Structura</a:t>
            </a:r>
            <a:r>
              <a:rPr lang="ro-RO" dirty="0" smtClean="0"/>
              <a:t> </a:t>
            </a:r>
            <a:r>
              <a:rPr lang="ro-RO" dirty="0" smtClean="0"/>
              <a:t>pieței</a:t>
            </a:r>
            <a:endParaRPr lang="ro-RO" dirty="0"/>
          </a:p>
        </p:txBody>
      </p:sp>
    </p:spTree>
    <p:extLst>
      <p:ext uri="{BB962C8B-B14F-4D97-AF65-F5344CB8AC3E}">
        <p14:creationId xmlns:p14="http://schemas.microsoft.com/office/powerpoint/2010/main" val="89812723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a:xfrm>
            <a:off x="275272" y="212725"/>
            <a:ext cx="11444605" cy="1325563"/>
          </a:xfrm>
        </p:spPr>
        <p:txBody>
          <a:bodyPr/>
          <a:lstStyle/>
          <a:p>
            <a:r>
              <a:rPr lang="ro-RO" dirty="0" smtClean="0"/>
              <a:t>Strategi</a:t>
            </a:r>
            <a:r>
              <a:rPr lang="en-US" dirty="0" smtClean="0"/>
              <a:t> </a:t>
            </a:r>
            <a:r>
              <a:rPr lang="ro-RO" dirty="0" smtClean="0"/>
              <a:t>de piață</a:t>
            </a:r>
            <a:r>
              <a:rPr lang="en-US" dirty="0" smtClean="0"/>
              <a:t> – </a:t>
            </a:r>
            <a:r>
              <a:rPr lang="ro-RO" dirty="0" smtClean="0"/>
              <a:t>Schimbările</a:t>
            </a:r>
            <a:r>
              <a:rPr lang="en-US" dirty="0" smtClean="0"/>
              <a:t> </a:t>
            </a:r>
            <a:r>
              <a:rPr lang="ro-RO" dirty="0" smtClean="0"/>
              <a:t>ș</a:t>
            </a:r>
            <a:r>
              <a:rPr lang="en-US" dirty="0" smtClean="0"/>
              <a:t>i</a:t>
            </a:r>
            <a:r>
              <a:rPr lang="en-US" dirty="0" smtClean="0"/>
              <a:t> </a:t>
            </a:r>
            <a:r>
              <a:rPr lang="en-US" dirty="0" smtClean="0"/>
              <a:t>exigen</a:t>
            </a:r>
            <a:r>
              <a:rPr lang="ro-RO" dirty="0"/>
              <a:t>ț</a:t>
            </a:r>
            <a:r>
              <a:rPr lang="en-US" dirty="0" smtClean="0"/>
              <a:t>ele</a:t>
            </a:r>
            <a:r>
              <a:rPr lang="ro-RO" dirty="0" smtClean="0"/>
              <a:t> </a:t>
            </a:r>
            <a:r>
              <a:rPr lang="ro-RO" dirty="0" smtClean="0"/>
              <a:t>pieţei</a:t>
            </a:r>
            <a:endParaRPr lang="ro-RO" dirty="0"/>
          </a:p>
        </p:txBody>
      </p:sp>
      <p:sp>
        <p:nvSpPr>
          <p:cNvPr id="3" name="Substituent text 2"/>
          <p:cNvSpPr>
            <a:spLocks noGrp="1"/>
          </p:cNvSpPr>
          <p:nvPr>
            <p:ph type="body" idx="1"/>
          </p:nvPr>
        </p:nvSpPr>
        <p:spPr>
          <a:xfrm>
            <a:off x="839788" y="365125"/>
            <a:ext cx="5157787" cy="5039677"/>
          </a:xfrm>
        </p:spPr>
        <p:txBody>
          <a:bodyPr>
            <a:normAutofit/>
          </a:bodyPr>
          <a:lstStyle/>
          <a:p>
            <a:r>
              <a:rPr lang="ro-RO" dirty="0" smtClean="0"/>
              <a:t>Jocurile pe telefon sunt un </a:t>
            </a:r>
            <a:r>
              <a:rPr lang="ro-RO" dirty="0" smtClean="0"/>
              <a:t>trend în deplină/continuă creștere, </a:t>
            </a:r>
            <a:r>
              <a:rPr lang="ro-RO" dirty="0" smtClean="0"/>
              <a:t>care nu va </a:t>
            </a:r>
            <a:r>
              <a:rPr lang="ro-RO" dirty="0" smtClean="0"/>
              <a:t>dispărea pentru mulți </a:t>
            </a:r>
            <a:r>
              <a:rPr lang="ro-RO" dirty="0" smtClean="0"/>
              <a:t>ani. Astfel strategia </a:t>
            </a:r>
            <a:r>
              <a:rPr lang="ro-RO" dirty="0" smtClean="0"/>
              <a:t>optimă </a:t>
            </a:r>
            <a:r>
              <a:rPr lang="ro-RO" dirty="0" smtClean="0"/>
              <a:t>este cea </a:t>
            </a:r>
            <a:r>
              <a:rPr lang="ro-RO" dirty="0" smtClean="0">
                <a:solidFill>
                  <a:srgbClr val="FF0000"/>
                </a:solidFill>
              </a:rPr>
              <a:t>activă.</a:t>
            </a:r>
            <a:r>
              <a:rPr lang="en-US" dirty="0" smtClean="0">
                <a:solidFill>
                  <a:srgbClr val="FF0000"/>
                </a:solidFill>
              </a:rPr>
              <a:t> </a:t>
            </a:r>
            <a:r>
              <a:rPr lang="en-US" dirty="0" smtClean="0"/>
              <a:t>Fiecare</a:t>
            </a:r>
            <a:r>
              <a:rPr lang="en-US" dirty="0" smtClean="0"/>
              <a:t> participant din </a:t>
            </a:r>
            <a:r>
              <a:rPr lang="en-US" dirty="0" smtClean="0"/>
              <a:t>aceast</a:t>
            </a:r>
            <a:r>
              <a:rPr lang="ro-RO" dirty="0" smtClean="0"/>
              <a:t>ă</a:t>
            </a:r>
            <a:r>
              <a:rPr lang="en-US" dirty="0" smtClean="0"/>
              <a:t> pia</a:t>
            </a:r>
            <a:r>
              <a:rPr lang="ro-RO" dirty="0" smtClean="0"/>
              <a:t>ță</a:t>
            </a:r>
            <a:r>
              <a:rPr lang="en-US" dirty="0" smtClean="0"/>
              <a:t> </a:t>
            </a:r>
            <a:r>
              <a:rPr lang="en-US" dirty="0" smtClean="0"/>
              <a:t>trebuie</a:t>
            </a:r>
            <a:r>
              <a:rPr lang="en-US" dirty="0" smtClean="0"/>
              <a:t> </a:t>
            </a:r>
            <a:r>
              <a:rPr lang="en-US" dirty="0" smtClean="0"/>
              <a:t>s</a:t>
            </a:r>
            <a:r>
              <a:rPr lang="ro-RO" dirty="0" smtClean="0"/>
              <a:t>ă</a:t>
            </a:r>
            <a:r>
              <a:rPr lang="en-US" dirty="0" smtClean="0"/>
              <a:t> </a:t>
            </a:r>
            <a:r>
              <a:rPr lang="en-US" dirty="0" smtClean="0"/>
              <a:t>se </a:t>
            </a:r>
            <a:r>
              <a:rPr lang="en-US" dirty="0" smtClean="0"/>
              <a:t>implice</a:t>
            </a:r>
            <a:r>
              <a:rPr lang="en-US" dirty="0" smtClean="0"/>
              <a:t> </a:t>
            </a:r>
            <a:r>
              <a:rPr lang="ro-RO" dirty="0" smtClean="0"/>
              <a:t>î</a:t>
            </a:r>
            <a:r>
              <a:rPr lang="en-US" dirty="0" smtClean="0"/>
              <a:t>n </a:t>
            </a:r>
            <a:r>
              <a:rPr lang="en-US" dirty="0" smtClean="0"/>
              <a:t>inovare</a:t>
            </a:r>
            <a:r>
              <a:rPr lang="en-US" dirty="0" smtClean="0"/>
              <a:t>, </a:t>
            </a:r>
            <a:r>
              <a:rPr lang="en-US" dirty="0" smtClean="0"/>
              <a:t>s</a:t>
            </a:r>
            <a:r>
              <a:rPr lang="ro-RO" dirty="0" smtClean="0"/>
              <a:t>ă</a:t>
            </a:r>
            <a:r>
              <a:rPr lang="en-US" dirty="0" smtClean="0"/>
              <a:t> </a:t>
            </a:r>
            <a:r>
              <a:rPr lang="ro-RO" dirty="0" smtClean="0"/>
              <a:t>dezvolte conceptele semi-simpliste din ce în ce mai mult, astfel </a:t>
            </a:r>
            <a:r>
              <a:rPr lang="ro-RO" dirty="0" smtClean="0"/>
              <a:t>î</a:t>
            </a:r>
            <a:r>
              <a:rPr lang="ro-RO" dirty="0" smtClean="0"/>
              <a:t>ncât să transforme joaca pe telefon dintr-o simpla distracție </a:t>
            </a:r>
            <a:r>
              <a:rPr lang="ro-RO" dirty="0"/>
              <a:t>î</a:t>
            </a:r>
            <a:r>
              <a:rPr lang="ro-RO" dirty="0" smtClean="0"/>
              <a:t>n timpi morți, </a:t>
            </a:r>
            <a:r>
              <a:rPr lang="ro-RO" dirty="0"/>
              <a:t>î</a:t>
            </a:r>
            <a:r>
              <a:rPr lang="ro-RO" dirty="0" smtClean="0"/>
              <a:t>ntr-o adicție. Adicția unuia, norocul altuia.</a:t>
            </a:r>
            <a:endParaRPr lang="ro-RO" dirty="0">
              <a:solidFill>
                <a:srgbClr val="FF0000"/>
              </a:solidFill>
            </a:endParaRPr>
          </a:p>
        </p:txBody>
      </p:sp>
      <p:sp>
        <p:nvSpPr>
          <p:cNvPr id="9" name="CasetăText 8"/>
          <p:cNvSpPr txBox="1"/>
          <p:nvPr/>
        </p:nvSpPr>
        <p:spPr>
          <a:xfrm>
            <a:off x="6705600" y="1308754"/>
            <a:ext cx="4663440" cy="2308324"/>
          </a:xfrm>
          <a:prstGeom prst="rect">
            <a:avLst/>
          </a:prstGeom>
          <a:noFill/>
        </p:spPr>
        <p:txBody>
          <a:bodyPr wrap="square" rtlCol="0">
            <a:spAutoFit/>
          </a:bodyPr>
          <a:lstStyle/>
          <a:p>
            <a:r>
              <a:rPr lang="en-US" sz="2400" dirty="0" smtClean="0"/>
              <a:t>Pia</a:t>
            </a:r>
            <a:r>
              <a:rPr lang="ro-RO" sz="2400" dirty="0" smtClean="0"/>
              <a:t>ț</a:t>
            </a:r>
            <a:r>
              <a:rPr lang="en-US" sz="2400" dirty="0" smtClean="0"/>
              <a:t>a </a:t>
            </a:r>
            <a:r>
              <a:rPr lang="en-US" sz="2400" dirty="0" err="1" smtClean="0"/>
              <a:t>aceasta</a:t>
            </a:r>
            <a:r>
              <a:rPr lang="en-US" sz="2400" dirty="0" smtClean="0"/>
              <a:t> </a:t>
            </a:r>
            <a:r>
              <a:rPr lang="ro-RO" sz="2400" dirty="0" err="1" smtClean="0"/>
              <a:t>prez</a:t>
            </a:r>
            <a:r>
              <a:rPr lang="en-US" sz="2400" dirty="0" err="1" smtClean="0"/>
              <a:t>i</a:t>
            </a:r>
            <a:r>
              <a:rPr lang="ro-RO" sz="2400" dirty="0" smtClean="0"/>
              <a:t>n</a:t>
            </a:r>
            <a:r>
              <a:rPr lang="en-US" sz="2400" dirty="0" smtClean="0"/>
              <a:t>t</a:t>
            </a:r>
            <a:r>
              <a:rPr lang="ro-RO" sz="2400" dirty="0" smtClean="0"/>
              <a:t>ă</a:t>
            </a:r>
            <a:r>
              <a:rPr lang="en-US" sz="2400" dirty="0" smtClean="0"/>
              <a:t> </a:t>
            </a:r>
            <a:r>
              <a:rPr lang="en-US" sz="2400" dirty="0" smtClean="0"/>
              <a:t>o </a:t>
            </a:r>
            <a:r>
              <a:rPr lang="en-US" sz="2400" dirty="0" smtClean="0">
                <a:solidFill>
                  <a:srgbClr val="FF0000"/>
                </a:solidFill>
              </a:rPr>
              <a:t>exigen</a:t>
            </a:r>
            <a:r>
              <a:rPr lang="ro-RO" sz="2400" dirty="0" smtClean="0">
                <a:solidFill>
                  <a:srgbClr val="FF0000"/>
                </a:solidFill>
              </a:rPr>
              <a:t>ță</a:t>
            </a:r>
            <a:r>
              <a:rPr lang="en-US" sz="2400" dirty="0" smtClean="0">
                <a:solidFill>
                  <a:srgbClr val="FF0000"/>
                </a:solidFill>
              </a:rPr>
              <a:t> </a:t>
            </a:r>
            <a:r>
              <a:rPr lang="en-US" sz="2400" dirty="0" smtClean="0">
                <a:solidFill>
                  <a:srgbClr val="FF0000"/>
                </a:solidFill>
              </a:rPr>
              <a:t>ridicat</a:t>
            </a:r>
            <a:r>
              <a:rPr lang="ro-RO" sz="2400" dirty="0" smtClean="0">
                <a:solidFill>
                  <a:srgbClr val="FF0000"/>
                </a:solidFill>
              </a:rPr>
              <a:t>ă</a:t>
            </a:r>
            <a:r>
              <a:rPr lang="en-US" sz="2400" dirty="0" smtClean="0"/>
              <a:t>, </a:t>
            </a:r>
            <a:r>
              <a:rPr lang="ro-RO" sz="2400" dirty="0"/>
              <a:t>ș</a:t>
            </a:r>
            <a:r>
              <a:rPr lang="en-US" sz="2400" dirty="0" smtClean="0"/>
              <a:t>i</a:t>
            </a:r>
            <a:r>
              <a:rPr lang="en-US" sz="2400" dirty="0" smtClean="0"/>
              <a:t> </a:t>
            </a:r>
            <a:r>
              <a:rPr lang="en-US" sz="2400" dirty="0" smtClean="0"/>
              <a:t>asta</a:t>
            </a:r>
            <a:r>
              <a:rPr lang="en-US" sz="2400" dirty="0" smtClean="0"/>
              <a:t> </a:t>
            </a:r>
            <a:r>
              <a:rPr lang="en-US" sz="2400" dirty="0" smtClean="0"/>
              <a:t>deoarece</a:t>
            </a:r>
            <a:r>
              <a:rPr lang="en-US" sz="2400" dirty="0" smtClean="0"/>
              <a:t> </a:t>
            </a:r>
            <a:r>
              <a:rPr lang="en-US" sz="2400" dirty="0" smtClean="0"/>
              <a:t>to</a:t>
            </a:r>
            <a:r>
              <a:rPr lang="ro-RO" sz="2400" dirty="0" smtClean="0"/>
              <a:t>ț</a:t>
            </a:r>
            <a:r>
              <a:rPr lang="en-US" sz="2400" dirty="0" smtClean="0"/>
              <a:t>i</a:t>
            </a:r>
            <a:r>
              <a:rPr lang="en-US" sz="2400" dirty="0" smtClean="0"/>
              <a:t> </a:t>
            </a:r>
            <a:r>
              <a:rPr lang="en-US" sz="2400" dirty="0" smtClean="0"/>
              <a:t>competitorii</a:t>
            </a:r>
            <a:r>
              <a:rPr lang="en-US" sz="2400" dirty="0" smtClean="0"/>
              <a:t> se </a:t>
            </a:r>
            <a:r>
              <a:rPr lang="en-US" sz="2400" dirty="0" smtClean="0"/>
              <a:t>chinuie</a:t>
            </a:r>
            <a:r>
              <a:rPr lang="en-US" sz="2400" dirty="0" smtClean="0"/>
              <a:t> </a:t>
            </a:r>
            <a:r>
              <a:rPr lang="en-US" sz="2400" dirty="0" smtClean="0"/>
              <a:t>s</a:t>
            </a:r>
            <a:r>
              <a:rPr lang="ro-RO" sz="2400" dirty="0" smtClean="0"/>
              <a:t>ă</a:t>
            </a:r>
            <a:r>
              <a:rPr lang="en-US" sz="2400" dirty="0" smtClean="0"/>
              <a:t> </a:t>
            </a:r>
            <a:r>
              <a:rPr lang="en-US" sz="2400" dirty="0" smtClean="0"/>
              <a:t>ofere</a:t>
            </a:r>
            <a:r>
              <a:rPr lang="en-US" sz="2400" dirty="0" smtClean="0"/>
              <a:t> o </a:t>
            </a:r>
            <a:r>
              <a:rPr lang="en-US" sz="2400" dirty="0" smtClean="0"/>
              <a:t>experien</a:t>
            </a:r>
            <a:r>
              <a:rPr lang="ro-RO" sz="2400" dirty="0" smtClean="0"/>
              <a:t>ță</a:t>
            </a:r>
            <a:r>
              <a:rPr lang="en-US" sz="2400" dirty="0" smtClean="0"/>
              <a:t> c</a:t>
            </a:r>
            <a:r>
              <a:rPr lang="ro-RO" sz="2400" dirty="0"/>
              <a:t>â</a:t>
            </a:r>
            <a:r>
              <a:rPr lang="en-US" sz="2400" dirty="0" smtClean="0"/>
              <a:t>t </a:t>
            </a:r>
            <a:r>
              <a:rPr lang="en-US" sz="2400" dirty="0" smtClean="0"/>
              <a:t>mai</a:t>
            </a:r>
            <a:r>
              <a:rPr lang="en-US" sz="2400" dirty="0" smtClean="0"/>
              <a:t> premium </a:t>
            </a:r>
            <a:r>
              <a:rPr lang="ro-RO" sz="2400" dirty="0"/>
              <a:t>ș</a:t>
            </a:r>
            <a:r>
              <a:rPr lang="en-US" sz="2400" dirty="0" smtClean="0"/>
              <a:t>i</a:t>
            </a:r>
            <a:r>
              <a:rPr lang="en-US" sz="2400" dirty="0" smtClean="0"/>
              <a:t> c</a:t>
            </a:r>
            <a:r>
              <a:rPr lang="ro-RO" sz="2400" dirty="0"/>
              <a:t>â</a:t>
            </a:r>
            <a:r>
              <a:rPr lang="en-US" sz="2400" dirty="0" smtClean="0"/>
              <a:t>t </a:t>
            </a:r>
            <a:r>
              <a:rPr lang="en-US" sz="2400" dirty="0" smtClean="0"/>
              <a:t>mai</a:t>
            </a:r>
            <a:r>
              <a:rPr lang="en-US" sz="2400" dirty="0" smtClean="0"/>
              <a:t> </a:t>
            </a:r>
            <a:r>
              <a:rPr lang="en-US" sz="2400" dirty="0" smtClean="0"/>
              <a:t>corect</a:t>
            </a:r>
            <a:r>
              <a:rPr lang="ro-RO" sz="2400" dirty="0" smtClean="0"/>
              <a:t>ă din punct de vedere </a:t>
            </a:r>
            <a:r>
              <a:rPr lang="ro-RO" sz="2400" dirty="0" smtClean="0"/>
              <a:t>trezacțional</a:t>
            </a:r>
            <a:r>
              <a:rPr lang="ro-RO" sz="2400" dirty="0" smtClean="0"/>
              <a:t> și calitativ</a:t>
            </a:r>
            <a:r>
              <a:rPr lang="en-US" sz="2400" dirty="0" smtClean="0"/>
              <a:t>. </a:t>
            </a:r>
            <a:endParaRPr lang="ro-RO" sz="2400" dirty="0"/>
          </a:p>
        </p:txBody>
      </p:sp>
      <p:sp>
        <p:nvSpPr>
          <p:cNvPr id="10" name="CasetăText 9"/>
          <p:cNvSpPr txBox="1"/>
          <p:nvPr/>
        </p:nvSpPr>
        <p:spPr>
          <a:xfrm>
            <a:off x="6117996" y="3696642"/>
            <a:ext cx="5461386" cy="3046988"/>
          </a:xfrm>
          <a:prstGeom prst="rect">
            <a:avLst/>
          </a:prstGeom>
          <a:noFill/>
        </p:spPr>
        <p:txBody>
          <a:bodyPr wrap="square" rtlCol="0">
            <a:spAutoFit/>
          </a:bodyPr>
          <a:lstStyle/>
          <a:p>
            <a:r>
              <a:rPr lang="en-US" sz="2400" dirty="0" smtClean="0"/>
              <a:t>C</a:t>
            </a:r>
            <a:r>
              <a:rPr lang="ro-RO" sz="2400" dirty="0"/>
              <a:t>â</a:t>
            </a:r>
            <a:r>
              <a:rPr lang="en-US" sz="2400" dirty="0" smtClean="0"/>
              <a:t>t </a:t>
            </a:r>
            <a:r>
              <a:rPr lang="ro-RO" sz="2400" dirty="0" smtClean="0"/>
              <a:t>despre nivelul competiției,</a:t>
            </a:r>
            <a:r>
              <a:rPr lang="en-US" sz="2400" dirty="0" smtClean="0"/>
              <a:t> </a:t>
            </a:r>
            <a:r>
              <a:rPr lang="ro-RO" sz="2400" dirty="0" smtClean="0"/>
              <a:t>ceea ce</a:t>
            </a:r>
            <a:r>
              <a:rPr lang="en-US" sz="2400" dirty="0" smtClean="0"/>
              <a:t> </a:t>
            </a:r>
            <a:r>
              <a:rPr lang="ro-RO" sz="2400" dirty="0" smtClean="0"/>
              <a:t>s-a putut observa </a:t>
            </a:r>
            <a:r>
              <a:rPr lang="ro-RO" sz="2400" dirty="0"/>
              <a:t>î</a:t>
            </a:r>
            <a:r>
              <a:rPr lang="ro-RO" sz="2400" dirty="0" smtClean="0"/>
              <a:t>n domeniul </a:t>
            </a:r>
            <a:r>
              <a:rPr lang="ro-RO" sz="2400" dirty="0" smtClean="0"/>
              <a:t>gaming</a:t>
            </a:r>
            <a:r>
              <a:rPr lang="ro-RO" sz="2400" dirty="0" smtClean="0"/>
              <a:t>-ului în ultimii ani, este faptul că, nu contează brandul sau experiența atât timp cât produsul pus pe piață este unul distractiv. Ca spre exemplu: </a:t>
            </a:r>
            <a:r>
              <a:rPr lang="ro-RO" sz="2400" dirty="0" smtClean="0"/>
              <a:t>Yandere</a:t>
            </a:r>
            <a:r>
              <a:rPr lang="ro-RO" sz="2400" dirty="0" smtClean="0"/>
              <a:t> Simulator, </a:t>
            </a:r>
            <a:r>
              <a:rPr lang="ro-RO" sz="2400" dirty="0" smtClean="0"/>
              <a:t>Five</a:t>
            </a:r>
            <a:r>
              <a:rPr lang="ro-RO" sz="2400" dirty="0" smtClean="0"/>
              <a:t> </a:t>
            </a:r>
            <a:r>
              <a:rPr lang="ro-RO" sz="2400" dirty="0" smtClean="0"/>
              <a:t>nights</a:t>
            </a:r>
            <a:r>
              <a:rPr lang="ro-RO" sz="2400" dirty="0" smtClean="0"/>
              <a:t> at Freddy, </a:t>
            </a:r>
            <a:r>
              <a:rPr lang="ro-RO" sz="2400" dirty="0" smtClean="0"/>
              <a:t>Doki</a:t>
            </a:r>
            <a:r>
              <a:rPr lang="ro-RO" sz="2400" dirty="0" smtClean="0"/>
              <a:t> </a:t>
            </a:r>
            <a:r>
              <a:rPr lang="ro-RO" sz="2400" dirty="0" smtClean="0"/>
              <a:t>Doki</a:t>
            </a:r>
            <a:r>
              <a:rPr lang="ro-RO" sz="2400" dirty="0" smtClean="0"/>
              <a:t> </a:t>
            </a:r>
            <a:r>
              <a:rPr lang="ro-RO" sz="2400" dirty="0" smtClean="0"/>
              <a:t>Literature</a:t>
            </a:r>
            <a:r>
              <a:rPr lang="ro-RO" sz="2400" dirty="0" smtClean="0"/>
              <a:t> Club si </a:t>
            </a:r>
            <a:r>
              <a:rPr lang="ro-RO" sz="2400" dirty="0" smtClean="0"/>
              <a:t>Undertale</a:t>
            </a:r>
            <a:r>
              <a:rPr lang="ro-RO" sz="2400" dirty="0" smtClean="0"/>
              <a:t>.</a:t>
            </a:r>
            <a:endParaRPr lang="ro-RO" sz="2400" dirty="0"/>
          </a:p>
        </p:txBody>
      </p:sp>
    </p:spTree>
    <p:extLst>
      <p:ext uri="{BB962C8B-B14F-4D97-AF65-F5344CB8AC3E}">
        <p14:creationId xmlns:p14="http://schemas.microsoft.com/office/powerpoint/2010/main" val="315963104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a:xfrm>
            <a:off x="839788" y="457200"/>
            <a:ext cx="6648833" cy="630621"/>
          </a:xfrm>
        </p:spPr>
        <p:txBody>
          <a:bodyPr/>
          <a:lstStyle/>
          <a:p>
            <a:r>
              <a:rPr lang="ro-RO" dirty="0" smtClean="0"/>
              <a:t>Top trei competitori ai jocurilor gacha</a:t>
            </a:r>
            <a:endParaRPr lang="ro-RO" dirty="0"/>
          </a:p>
        </p:txBody>
      </p:sp>
      <p:sp>
        <p:nvSpPr>
          <p:cNvPr id="4" name="Substituent text 3"/>
          <p:cNvSpPr>
            <a:spLocks noGrp="1"/>
          </p:cNvSpPr>
          <p:nvPr>
            <p:ph type="body" sz="half" idx="2"/>
          </p:nvPr>
        </p:nvSpPr>
        <p:spPr>
          <a:xfrm>
            <a:off x="0" y="1868214"/>
            <a:ext cx="3932237" cy="3811588"/>
          </a:xfrm>
        </p:spPr>
        <p:txBody>
          <a:bodyPr/>
          <a:lstStyle/>
          <a:p>
            <a:r>
              <a:rPr lang="ro-RO" dirty="0"/>
              <a:t>2</a:t>
            </a:r>
            <a:r>
              <a:rPr lang="ro-RO" dirty="0" smtClean="0"/>
              <a:t>.Pokemon Go - 57m</a:t>
            </a:r>
          </a:p>
          <a:p>
            <a:r>
              <a:rPr lang="en-US" dirty="0"/>
              <a:t>Since the basic premise of the game is to catch all the Pokémon available in the game, the eggs provide the player a randomized chance to obtain creatures that would otherwise be difficult to catch any other way. These eggs are also an effective way for Niantic to monetize, as players use </a:t>
            </a:r>
            <a:r>
              <a:rPr lang="en-US" i="1" dirty="0"/>
              <a:t>real </a:t>
            </a:r>
            <a:r>
              <a:rPr lang="en-US" dirty="0"/>
              <a:t>money to buy incubators in order to hatch the eggs they collect.</a:t>
            </a:r>
          </a:p>
          <a:p>
            <a:r>
              <a:rPr lang="ro-RO" dirty="0" smtClean="0"/>
              <a:t>Public ținta – fani ai </a:t>
            </a:r>
            <a:r>
              <a:rPr lang="ro-RO" dirty="0" smtClean="0"/>
              <a:t>IP-ului </a:t>
            </a:r>
            <a:r>
              <a:rPr lang="ro-RO" dirty="0" smtClean="0"/>
              <a:t>pokemon din toata lumea, cu venituri medii spre mari, tineri, de oriunde având </a:t>
            </a:r>
            <a:r>
              <a:rPr lang="ro-RO" dirty="0" smtClean="0"/>
              <a:t>în </a:t>
            </a:r>
            <a:r>
              <a:rPr lang="ro-RO" dirty="0" smtClean="0"/>
              <a:t>vedere </a:t>
            </a:r>
            <a:r>
              <a:rPr lang="ro-RO" dirty="0" smtClean="0"/>
              <a:t>că </a:t>
            </a:r>
            <a:r>
              <a:rPr lang="ro-RO" dirty="0" smtClean="0"/>
              <a:t>diferite tipuri de </a:t>
            </a:r>
            <a:r>
              <a:rPr lang="ro-RO" dirty="0" err="1" smtClean="0"/>
              <a:t>pokemoni</a:t>
            </a:r>
            <a:r>
              <a:rPr lang="ro-RO" dirty="0" smtClean="0"/>
              <a:t> se găsesc </a:t>
            </a:r>
            <a:r>
              <a:rPr lang="ro-RO" dirty="0"/>
              <a:t>î</a:t>
            </a:r>
            <a:r>
              <a:rPr lang="ro-RO" dirty="0" smtClean="0"/>
              <a:t>n </a:t>
            </a:r>
            <a:r>
              <a:rPr lang="ro-RO" dirty="0" smtClean="0"/>
              <a:t>diferite regiuni</a:t>
            </a:r>
            <a:endParaRPr lang="ro-RO" dirty="0"/>
          </a:p>
        </p:txBody>
      </p:sp>
      <p:sp>
        <p:nvSpPr>
          <p:cNvPr id="5" name="Substituent text 3"/>
          <p:cNvSpPr txBox="1">
            <a:spLocks/>
          </p:cNvSpPr>
          <p:nvPr/>
        </p:nvSpPr>
        <p:spPr>
          <a:xfrm>
            <a:off x="3932237" y="1595984"/>
            <a:ext cx="3932237" cy="3811588"/>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ro-RO" dirty="0"/>
              <a:t>1</a:t>
            </a:r>
            <a:r>
              <a:rPr lang="ro-RO" dirty="0" smtClean="0"/>
              <a:t>.Genshin Impact - 59m</a:t>
            </a:r>
          </a:p>
          <a:p>
            <a:r>
              <a:rPr lang="en-US" dirty="0"/>
              <a:t>Genshin Impact is the cutting edge of a new spin on the subgenre: gacha games that don’t bombard players with ads and pop-ups to spend more money. Instead, it simply bakes the Japanese vending machine system into a well-made RPG. This evolution of gacha has drawn hundreds of thousands of players to forums like Reddit to brag about the powerful characters they rolled and commiserate over their gacha misfortunes</a:t>
            </a:r>
            <a:r>
              <a:rPr lang="en-US" dirty="0" smtClean="0"/>
              <a:t>.</a:t>
            </a:r>
            <a:endParaRPr lang="ro-RO" dirty="0" smtClean="0"/>
          </a:p>
          <a:p>
            <a:r>
              <a:rPr lang="ro-RO" dirty="0" smtClean="0"/>
              <a:t>Publicul țintă – fani ai </a:t>
            </a:r>
            <a:r>
              <a:rPr lang="ro-RO" dirty="0" smtClean="0"/>
              <a:t>genului de jocuri RPG(Role-</a:t>
            </a:r>
            <a:r>
              <a:rPr lang="ro-RO" dirty="0" err="1" smtClean="0"/>
              <a:t>Playing</a:t>
            </a:r>
            <a:r>
              <a:rPr lang="ro-RO" dirty="0" smtClean="0"/>
              <a:t>-</a:t>
            </a:r>
            <a:r>
              <a:rPr lang="ro-RO" dirty="0" err="1" smtClean="0"/>
              <a:t>Games</a:t>
            </a:r>
            <a:r>
              <a:rPr lang="ro-RO" dirty="0" smtClean="0"/>
              <a:t>)</a:t>
            </a:r>
            <a:r>
              <a:rPr lang="ro-RO" dirty="0" smtClean="0"/>
              <a:t>, </a:t>
            </a:r>
            <a:r>
              <a:rPr lang="ro-RO" dirty="0" smtClean="0"/>
              <a:t>amatori de esteticul anime-urilor japoneze</a:t>
            </a:r>
            <a:endParaRPr lang="ro-RO" dirty="0"/>
          </a:p>
        </p:txBody>
      </p:sp>
      <p:sp>
        <p:nvSpPr>
          <p:cNvPr id="6" name="Substituent text 3"/>
          <p:cNvSpPr txBox="1">
            <a:spLocks/>
          </p:cNvSpPr>
          <p:nvPr/>
        </p:nvSpPr>
        <p:spPr>
          <a:xfrm>
            <a:off x="7864474" y="1970690"/>
            <a:ext cx="3932237" cy="4698124"/>
          </a:xfrm>
          <a:prstGeom prst="rect">
            <a:avLst/>
          </a:prstGeom>
        </p:spPr>
        <p:txBody>
          <a:bodyPr vert="horz" lIns="91440" tIns="45720" rIns="91440" bIns="45720" rtlCol="0">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ro-RO" dirty="0" smtClean="0"/>
              <a:t>3.RAID</a:t>
            </a:r>
            <a:r>
              <a:rPr lang="ro-RO" dirty="0"/>
              <a:t>: Shadow Legends- </a:t>
            </a:r>
            <a:r>
              <a:rPr lang="ro-RO" dirty="0" smtClean="0"/>
              <a:t>21m</a:t>
            </a:r>
          </a:p>
          <a:p>
            <a:r>
              <a:rPr lang="en-US" dirty="0"/>
              <a:t>A Grittier and Realistic Twist to Traditional Gacha </a:t>
            </a:r>
            <a:r>
              <a:rPr lang="en-US" dirty="0" smtClean="0"/>
              <a:t>Games</a:t>
            </a:r>
            <a:r>
              <a:rPr lang="ro-RO" dirty="0" smtClean="0"/>
              <a:t>.</a:t>
            </a:r>
            <a:r>
              <a:rPr lang="en-US" dirty="0"/>
              <a:t> The game that we’re going to talk about today is a gacha like every other. While the title differs in several aspects to other gacha games, its biggest difference, in our opinion, lies exclusively in its artistic approach. Due to the cultural influence of the region, it’s not uncommon to see that a </a:t>
            </a:r>
            <a:r>
              <a:rPr lang="en-US" dirty="0">
                <a:hlinkClick r:id="rId2"/>
              </a:rPr>
              <a:t>gacha game features aesthetics</a:t>
            </a:r>
            <a:r>
              <a:rPr lang="en-US" dirty="0"/>
              <a:t> taken from Japanese animated series—popularly known as “animes.”</a:t>
            </a:r>
            <a:endParaRPr lang="ro-RO" dirty="0" smtClean="0"/>
          </a:p>
          <a:p>
            <a:r>
              <a:rPr lang="en-US" dirty="0" smtClean="0"/>
              <a:t>All </a:t>
            </a:r>
            <a:r>
              <a:rPr lang="en-US" dirty="0"/>
              <a:t>these examples send a clear message: Mobile game companies would do well to add gacha mechanics to their games as these randomness mechanics keep players intrigued and coming back to the game.</a:t>
            </a:r>
            <a:endParaRPr lang="en-US" dirty="0" smtClean="0"/>
          </a:p>
          <a:p>
            <a:r>
              <a:rPr lang="ro-RO" dirty="0"/>
              <a:t>Publicul țintă </a:t>
            </a:r>
            <a:r>
              <a:rPr lang="ro-RO" dirty="0" smtClean="0"/>
              <a:t>– fani ai jocurilor pe telefon </a:t>
            </a:r>
            <a:r>
              <a:rPr lang="ro-RO" dirty="0" smtClean="0"/>
              <a:t>și </a:t>
            </a:r>
            <a:r>
              <a:rPr lang="ro-RO" dirty="0" smtClean="0"/>
              <a:t>mecanicilor </a:t>
            </a:r>
            <a:r>
              <a:rPr lang="ro-RO" dirty="0" err="1" smtClean="0"/>
              <a:t>gacha</a:t>
            </a:r>
            <a:r>
              <a:rPr lang="ro-RO" dirty="0" smtClean="0"/>
              <a:t>, dar care însă doresc ceva mai diferit</a:t>
            </a:r>
            <a:endParaRPr lang="ro-RO" dirty="0"/>
          </a:p>
        </p:txBody>
      </p:sp>
      <p:pic>
        <p:nvPicPr>
          <p:cNvPr id="7" name="Imagine 6"/>
          <p:cNvPicPr>
            <a:picLocks noChangeAspect="1"/>
          </p:cNvPicPr>
          <p:nvPr/>
        </p:nvPicPr>
        <p:blipFill>
          <a:blip r:embed="rId3"/>
          <a:stretch>
            <a:fillRect/>
          </a:stretch>
        </p:blipFill>
        <p:spPr>
          <a:xfrm>
            <a:off x="1337193" y="5407572"/>
            <a:ext cx="1261242" cy="1261242"/>
          </a:xfrm>
          <a:prstGeom prst="rect">
            <a:avLst/>
          </a:prstGeom>
        </p:spPr>
      </p:pic>
      <p:pic>
        <p:nvPicPr>
          <p:cNvPr id="9" name="Imagine 8"/>
          <p:cNvPicPr>
            <a:picLocks noChangeAspect="1"/>
          </p:cNvPicPr>
          <p:nvPr/>
        </p:nvPicPr>
        <p:blipFill>
          <a:blip r:embed="rId4"/>
          <a:stretch>
            <a:fillRect/>
          </a:stretch>
        </p:blipFill>
        <p:spPr>
          <a:xfrm>
            <a:off x="5042226" y="5112734"/>
            <a:ext cx="1556080" cy="1556080"/>
          </a:xfrm>
          <a:prstGeom prst="rect">
            <a:avLst/>
          </a:prstGeom>
        </p:spPr>
      </p:pic>
      <p:pic>
        <p:nvPicPr>
          <p:cNvPr id="10" name="Imagine 9"/>
          <p:cNvPicPr>
            <a:picLocks noChangeAspect="1"/>
          </p:cNvPicPr>
          <p:nvPr/>
        </p:nvPicPr>
        <p:blipFill>
          <a:blip r:embed="rId5"/>
          <a:stretch>
            <a:fillRect/>
          </a:stretch>
        </p:blipFill>
        <p:spPr>
          <a:xfrm>
            <a:off x="9050199" y="222551"/>
            <a:ext cx="1560786" cy="1560786"/>
          </a:xfrm>
          <a:prstGeom prst="rect">
            <a:avLst/>
          </a:prstGeom>
        </p:spPr>
      </p:pic>
    </p:spTree>
    <p:extLst>
      <p:ext uri="{BB962C8B-B14F-4D97-AF65-F5344CB8AC3E}">
        <p14:creationId xmlns:p14="http://schemas.microsoft.com/office/powerpoint/2010/main" val="216448045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a:xfrm>
            <a:off x="1" y="0"/>
            <a:ext cx="12191999" cy="1325563"/>
          </a:xfrm>
        </p:spPr>
        <p:txBody>
          <a:bodyPr>
            <a:normAutofit/>
          </a:bodyPr>
          <a:lstStyle/>
          <a:p>
            <a:r>
              <a:rPr lang="ro-RO" sz="4000" b="1" dirty="0" smtClean="0"/>
              <a:t>Stabilire</a:t>
            </a:r>
            <a:r>
              <a:rPr lang="en-US" sz="4000" b="1" dirty="0" smtClean="0"/>
              <a:t> </a:t>
            </a:r>
            <a:r>
              <a:rPr lang="ro-RO" sz="4000" b="1" dirty="0" smtClean="0"/>
              <a:t>public</a:t>
            </a:r>
            <a:r>
              <a:rPr lang="en-US" sz="4000" b="1" dirty="0" smtClean="0"/>
              <a:t> </a:t>
            </a:r>
            <a:r>
              <a:rPr lang="ro-RO" sz="4000" b="1" dirty="0" smtClean="0"/>
              <a:t>țintă</a:t>
            </a:r>
            <a:r>
              <a:rPr lang="en-US" sz="4000" b="1" dirty="0" smtClean="0"/>
              <a:t> in </a:t>
            </a:r>
            <a:r>
              <a:rPr lang="ro-RO" sz="4000" b="1" dirty="0" smtClean="0"/>
              <a:t>funcție</a:t>
            </a:r>
            <a:r>
              <a:rPr lang="en-US" sz="4000" b="1" dirty="0" smtClean="0"/>
              <a:t> de </a:t>
            </a:r>
            <a:r>
              <a:rPr lang="ro-RO" sz="4000" b="1" dirty="0" smtClean="0"/>
              <a:t>variabilele</a:t>
            </a:r>
            <a:r>
              <a:rPr lang="en-US" sz="4000" b="1" dirty="0" smtClean="0"/>
              <a:t> </a:t>
            </a:r>
            <a:r>
              <a:rPr lang="ro-RO" sz="4000" b="1" dirty="0" smtClean="0"/>
              <a:t>de </a:t>
            </a:r>
            <a:r>
              <a:rPr lang="ro-RO" sz="4000" b="1" dirty="0"/>
              <a:t>segmentare</a:t>
            </a:r>
          </a:p>
        </p:txBody>
      </p:sp>
      <p:pic>
        <p:nvPicPr>
          <p:cNvPr id="4" name="Imagin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35374" y="1325563"/>
            <a:ext cx="3639493" cy="5880790"/>
          </a:xfrm>
          <a:prstGeom prst="rect">
            <a:avLst/>
          </a:prstGeom>
        </p:spPr>
      </p:pic>
      <p:pic>
        <p:nvPicPr>
          <p:cNvPr id="5" name="Imagin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48531" y="1325563"/>
            <a:ext cx="4143469" cy="5532438"/>
          </a:xfrm>
          <a:prstGeom prst="rect">
            <a:avLst/>
          </a:prstGeom>
        </p:spPr>
      </p:pic>
      <p:sp>
        <p:nvSpPr>
          <p:cNvPr id="3" name="Substituent text 2"/>
          <p:cNvSpPr>
            <a:spLocks noGrp="1"/>
          </p:cNvSpPr>
          <p:nvPr>
            <p:ph type="body" idx="1"/>
          </p:nvPr>
        </p:nvSpPr>
        <p:spPr>
          <a:xfrm>
            <a:off x="0" y="1073315"/>
            <a:ext cx="4879817" cy="5472340"/>
          </a:xfrm>
        </p:spPr>
        <p:txBody>
          <a:bodyPr>
            <a:normAutofit/>
          </a:bodyPr>
          <a:lstStyle/>
          <a:p>
            <a:r>
              <a:rPr lang="ro-RO" b="0" dirty="0" smtClean="0"/>
              <a:t>Publicul </a:t>
            </a:r>
            <a:r>
              <a:rPr lang="ro-RO" b="0" dirty="0" smtClean="0"/>
              <a:t>țintă </a:t>
            </a:r>
            <a:r>
              <a:rPr lang="ro-RO" b="0" dirty="0" smtClean="0"/>
              <a:t>al jocului se regăsește </a:t>
            </a:r>
            <a:r>
              <a:rPr lang="ro-RO" b="0" dirty="0" smtClean="0"/>
              <a:t>între </a:t>
            </a:r>
            <a:r>
              <a:rPr lang="ro-RO" b="0" dirty="0" smtClean="0"/>
              <a:t>grupa de vârsta 18-35, cu un venit lunar mediu spre mare, locuiește </a:t>
            </a:r>
            <a:r>
              <a:rPr lang="ro-RO" b="0" dirty="0" smtClean="0"/>
              <a:t>în țări </a:t>
            </a:r>
            <a:r>
              <a:rPr lang="ro-RO" b="0" dirty="0" smtClean="0"/>
              <a:t>de lumea întâi, cu studii medii, din domeniul urban.</a:t>
            </a:r>
          </a:p>
          <a:p>
            <a:r>
              <a:rPr lang="ro-RO" b="0" dirty="0" smtClean="0"/>
              <a:t> Fanii jocului sunt reprezentați de pasiunea pentru jocuri cu o dificultate </a:t>
            </a:r>
            <a:r>
              <a:rPr lang="ro-RO" b="0" dirty="0" smtClean="0"/>
              <a:t>ridicată, </a:t>
            </a:r>
            <a:r>
              <a:rPr lang="ro-RO" b="0" dirty="0"/>
              <a:t>î</a:t>
            </a:r>
            <a:r>
              <a:rPr lang="ro-RO" b="0" dirty="0" smtClean="0"/>
              <a:t>n </a:t>
            </a:r>
            <a:r>
              <a:rPr lang="ro-RO" b="0" dirty="0" smtClean="0"/>
              <a:t>care sunt puși </a:t>
            </a:r>
            <a:r>
              <a:rPr lang="ro-RO" b="0" dirty="0" smtClean="0"/>
              <a:t>în </a:t>
            </a:r>
            <a:r>
              <a:rPr lang="ro-RO" b="0" dirty="0" smtClean="0"/>
              <a:t>situații variate cu soluții variate. Aceste soluții fiind posibile </a:t>
            </a:r>
            <a:r>
              <a:rPr lang="ro-RO" b="0" dirty="0" smtClean="0"/>
              <a:t>în </a:t>
            </a:r>
            <a:r>
              <a:rPr lang="ro-RO" b="0" dirty="0" smtClean="0"/>
              <a:t>funcție de “mana de joc” </a:t>
            </a:r>
            <a:r>
              <a:rPr lang="ro-RO" b="0" dirty="0" smtClean="0"/>
              <a:t>obținută</a:t>
            </a:r>
            <a:r>
              <a:rPr lang="ro-RO" dirty="0" smtClean="0"/>
              <a:t>.</a:t>
            </a:r>
            <a:endParaRPr lang="ro-RO" dirty="0" smtClean="0"/>
          </a:p>
          <a:p>
            <a:r>
              <a:rPr lang="ro-RO" b="0" dirty="0" smtClean="0"/>
              <a:t>Rata de </a:t>
            </a:r>
            <a:r>
              <a:rPr lang="ro-RO" b="0" dirty="0" smtClean="0"/>
              <a:t>utilizare -</a:t>
            </a:r>
            <a:r>
              <a:rPr lang="en-US" b="0" dirty="0" smtClean="0"/>
              <a:t> </a:t>
            </a:r>
            <a:r>
              <a:rPr lang="ro-RO" b="0" dirty="0" smtClean="0"/>
              <a:t>zilnică, </a:t>
            </a:r>
            <a:r>
              <a:rPr lang="ro-RO" b="0" dirty="0" smtClean="0"/>
              <a:t>jocul fiind actualizat cu noi mecanisme </a:t>
            </a:r>
            <a:r>
              <a:rPr lang="ro-RO" b="0" dirty="0" smtClean="0"/>
              <a:t>frecvent, </a:t>
            </a:r>
            <a:r>
              <a:rPr lang="ro-RO" b="0" dirty="0" smtClean="0"/>
              <a:t>care oferă ocazia jucătorilor de a naviga prin seturi noi de provocări.</a:t>
            </a:r>
            <a:endParaRPr lang="ro-RO" b="0" dirty="0"/>
          </a:p>
        </p:txBody>
      </p:sp>
    </p:spTree>
    <p:extLst>
      <p:ext uri="{BB962C8B-B14F-4D97-AF65-F5344CB8AC3E}">
        <p14:creationId xmlns:p14="http://schemas.microsoft.com/office/powerpoint/2010/main" val="56884289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ine 1"/>
          <p:cNvPicPr>
            <a:picLocks noChangeAspect="1"/>
          </p:cNvPicPr>
          <p:nvPr/>
        </p:nvPicPr>
        <p:blipFill>
          <a:blip r:embed="rId2"/>
          <a:stretch>
            <a:fillRect/>
          </a:stretch>
        </p:blipFill>
        <p:spPr>
          <a:xfrm>
            <a:off x="6643193" y="602636"/>
            <a:ext cx="4991100" cy="5432007"/>
          </a:xfrm>
          <a:prstGeom prst="rect">
            <a:avLst/>
          </a:prstGeom>
        </p:spPr>
      </p:pic>
      <p:sp>
        <p:nvSpPr>
          <p:cNvPr id="4" name="Titlu 1"/>
          <p:cNvSpPr txBox="1">
            <a:spLocks/>
          </p:cNvSpPr>
          <p:nvPr/>
        </p:nvSpPr>
        <p:spPr>
          <a:xfrm>
            <a:off x="287994" y="903780"/>
            <a:ext cx="5718667"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ro-RO" dirty="0" smtClean="0"/>
              <a:t>Poziționarea pe piață</a:t>
            </a:r>
            <a:r>
              <a:rPr lang="en-US" dirty="0" smtClean="0"/>
              <a:t> S</a:t>
            </a:r>
            <a:r>
              <a:rPr lang="ro-RO" dirty="0" smtClean="0"/>
              <a:t>trategie</a:t>
            </a:r>
            <a:r>
              <a:rPr lang="en-US" dirty="0" smtClean="0"/>
              <a:t> </a:t>
            </a:r>
            <a:r>
              <a:rPr lang="ro-RO" dirty="0" smtClean="0"/>
              <a:t>de poziționare</a:t>
            </a:r>
            <a:endParaRPr lang="ro-RO" dirty="0"/>
          </a:p>
        </p:txBody>
      </p:sp>
      <p:sp>
        <p:nvSpPr>
          <p:cNvPr id="7" name="Titlu 1"/>
          <p:cNvSpPr txBox="1">
            <a:spLocks/>
          </p:cNvSpPr>
          <p:nvPr/>
        </p:nvSpPr>
        <p:spPr>
          <a:xfrm>
            <a:off x="287995" y="3033384"/>
            <a:ext cx="5967950" cy="454627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ro-RO" sz="3200" dirty="0" smtClean="0"/>
              <a:t>Simbol</a:t>
            </a:r>
            <a:r>
              <a:rPr lang="en-US" sz="3200" dirty="0" smtClean="0"/>
              <a:t> </a:t>
            </a:r>
            <a:r>
              <a:rPr lang="ro-RO" sz="3200" dirty="0" smtClean="0"/>
              <a:t>cultural</a:t>
            </a:r>
            <a:r>
              <a:rPr lang="en-US" sz="3200" dirty="0" smtClean="0"/>
              <a:t> –</a:t>
            </a:r>
          </a:p>
          <a:p>
            <a:pPr algn="just"/>
            <a:r>
              <a:rPr lang="en-US" sz="3200" dirty="0" smtClean="0"/>
              <a:t> </a:t>
            </a:r>
            <a:r>
              <a:rPr lang="ro-RO" sz="3200" dirty="0" smtClean="0"/>
              <a:t>Cărți</a:t>
            </a:r>
            <a:r>
              <a:rPr lang="en-US" sz="3200" dirty="0" smtClean="0"/>
              <a:t> </a:t>
            </a:r>
            <a:r>
              <a:rPr lang="ro-RO" sz="3200" dirty="0" smtClean="0"/>
              <a:t>de joc tarot = </a:t>
            </a:r>
            <a:r>
              <a:rPr lang="ro-RO" sz="3200" dirty="0" smtClean="0"/>
              <a:t>Noroc, </a:t>
            </a:r>
            <a:r>
              <a:rPr lang="ro-RO" sz="3200" dirty="0" smtClean="0"/>
              <a:t>ceea ce reprezintă si esența jocului, adică un joc de noroc</a:t>
            </a:r>
            <a:endParaRPr lang="ro-RO" sz="3200" dirty="0"/>
          </a:p>
        </p:txBody>
      </p:sp>
      <p:pic>
        <p:nvPicPr>
          <p:cNvPr id="5" name="Imagine 4"/>
          <p:cNvPicPr>
            <a:picLocks noChangeAspect="1"/>
          </p:cNvPicPr>
          <p:nvPr/>
        </p:nvPicPr>
        <p:blipFill rotWithShape="1">
          <a:blip r:embed="rId3">
            <a:extLst>
              <a:ext uri="{28A0092B-C50C-407E-A947-70E740481C1C}">
                <a14:useLocalDpi xmlns:a14="http://schemas.microsoft.com/office/drawing/2010/main" val="0"/>
              </a:ext>
            </a:extLst>
          </a:blip>
          <a:srcRect l="3486" r="4631"/>
          <a:stretch/>
        </p:blipFill>
        <p:spPr>
          <a:xfrm>
            <a:off x="6643193" y="602636"/>
            <a:ext cx="4991100" cy="5432007"/>
          </a:xfrm>
          <a:prstGeom prst="rect">
            <a:avLst/>
          </a:prstGeom>
        </p:spPr>
      </p:pic>
    </p:spTree>
    <p:extLst>
      <p:ext uri="{BB962C8B-B14F-4D97-AF65-F5344CB8AC3E}">
        <p14:creationId xmlns:p14="http://schemas.microsoft.com/office/powerpoint/2010/main" val="122836115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stituent text 2"/>
          <p:cNvSpPr>
            <a:spLocks noGrp="1"/>
          </p:cNvSpPr>
          <p:nvPr>
            <p:ph type="body" idx="1"/>
          </p:nvPr>
        </p:nvSpPr>
        <p:spPr>
          <a:xfrm>
            <a:off x="1" y="646386"/>
            <a:ext cx="7803930" cy="6211614"/>
          </a:xfrm>
        </p:spPr>
        <p:txBody>
          <a:bodyPr>
            <a:normAutofit lnSpcReduction="10000"/>
          </a:bodyPr>
          <a:lstStyle/>
          <a:p>
            <a:r>
              <a:rPr lang="ro-RO" dirty="0" smtClean="0"/>
              <a:t>Opțiunile întreprinderii referitoare la dimensiunile, structura și caracteristicile gamei de produse pe care aceasta le realizează se reflectă în </a:t>
            </a:r>
            <a:r>
              <a:rPr lang="ro-RO" dirty="0"/>
              <a:t>strategia de produs</a:t>
            </a:r>
            <a:r>
              <a:rPr lang="ro-RO" dirty="0" smtClean="0"/>
              <a:t>.</a:t>
            </a:r>
            <a:r>
              <a:rPr lang="en-US" dirty="0" smtClean="0"/>
              <a:t> </a:t>
            </a:r>
            <a:r>
              <a:rPr lang="ro-RO" dirty="0"/>
              <a:t>Strategiile de produs sunt structurate pe trei categorii importante</a:t>
            </a:r>
            <a:r>
              <a:rPr lang="ro-RO" dirty="0" smtClean="0"/>
              <a:t>:</a:t>
            </a:r>
            <a:endParaRPr lang="en-US" dirty="0" smtClean="0"/>
          </a:p>
          <a:p>
            <a:r>
              <a:rPr lang="ro-RO" dirty="0"/>
              <a:t>1.În funcție de dimensiunea și structura categoriei de </a:t>
            </a:r>
            <a:r>
              <a:rPr lang="ro-RO" dirty="0" smtClean="0"/>
              <a:t>produs</a:t>
            </a:r>
            <a:r>
              <a:rPr lang="en-US" dirty="0" smtClean="0"/>
              <a:t>:</a:t>
            </a:r>
          </a:p>
          <a:p>
            <a:r>
              <a:rPr lang="ro-RO" b="0" dirty="0" smtClean="0"/>
              <a:t>Aș </a:t>
            </a:r>
            <a:r>
              <a:rPr lang="ro-RO" b="0" dirty="0" smtClean="0"/>
              <a:t>alege </a:t>
            </a:r>
            <a:r>
              <a:rPr lang="ro-RO" b="0" dirty="0" smtClean="0">
                <a:solidFill>
                  <a:srgbClr val="FF0000"/>
                </a:solidFill>
              </a:rPr>
              <a:t>strategia diversificării</a:t>
            </a:r>
            <a:r>
              <a:rPr lang="ro-RO" b="0" dirty="0" smtClean="0"/>
              <a:t>, însă </a:t>
            </a:r>
            <a:r>
              <a:rPr lang="ro-RO" b="0" dirty="0"/>
              <a:t>î</a:t>
            </a:r>
            <a:r>
              <a:rPr lang="ro-RO" b="0" dirty="0" smtClean="0"/>
              <a:t>ntr-un sens mai aparte. </a:t>
            </a:r>
            <a:r>
              <a:rPr lang="ro-RO" b="0" dirty="0" smtClean="0"/>
              <a:t>În </a:t>
            </a:r>
            <a:r>
              <a:rPr lang="ro-RO" b="0" dirty="0" smtClean="0"/>
              <a:t>loc de a crea mai multe jocuri diferite mai degrabă </a:t>
            </a:r>
            <a:r>
              <a:rPr lang="ro-RO" b="0" dirty="0" smtClean="0"/>
              <a:t>aș adăuga </a:t>
            </a:r>
            <a:r>
              <a:rPr lang="ro-RO" b="0" dirty="0" smtClean="0"/>
              <a:t>mecanisme noi, </a:t>
            </a:r>
            <a:r>
              <a:rPr lang="ro-RO" b="0" dirty="0" smtClean="0"/>
              <a:t>mai aparte față de </a:t>
            </a:r>
            <a:r>
              <a:rPr lang="ro-RO" b="0" dirty="0" smtClean="0"/>
              <a:t>cele vechi, care au </a:t>
            </a:r>
            <a:r>
              <a:rPr lang="ro-RO" b="0" dirty="0" smtClean="0"/>
              <a:t>tangență </a:t>
            </a:r>
            <a:r>
              <a:rPr lang="ro-RO" b="0" dirty="0" smtClean="0"/>
              <a:t>scăzută, cu o “valuta” </a:t>
            </a:r>
            <a:r>
              <a:rPr lang="ro-RO" b="0" dirty="0" smtClean="0"/>
              <a:t>diferită, </a:t>
            </a:r>
            <a:r>
              <a:rPr lang="ro-RO" b="0" dirty="0" smtClean="0"/>
              <a:t>care însă unite formează un întreg.</a:t>
            </a:r>
            <a:endParaRPr lang="en-US" b="0" dirty="0" smtClean="0"/>
          </a:p>
          <a:p>
            <a:r>
              <a:rPr lang="ro-RO" dirty="0"/>
              <a:t>2.În funcție de nivelul calitativ al </a:t>
            </a:r>
            <a:r>
              <a:rPr lang="ro-RO" dirty="0" smtClean="0"/>
              <a:t>produselor</a:t>
            </a:r>
            <a:endParaRPr lang="en-US" dirty="0" smtClean="0"/>
          </a:p>
          <a:p>
            <a:r>
              <a:rPr lang="ro-RO" b="0" dirty="0" smtClean="0"/>
              <a:t>Având </a:t>
            </a:r>
            <a:r>
              <a:rPr lang="ro-RO" b="0" dirty="0" smtClean="0"/>
              <a:t>în </a:t>
            </a:r>
            <a:r>
              <a:rPr lang="ro-RO" b="0" dirty="0" smtClean="0"/>
              <a:t>vedere faptul </a:t>
            </a:r>
            <a:r>
              <a:rPr lang="ro-RO" b="0" dirty="0" smtClean="0"/>
              <a:t>că </a:t>
            </a:r>
            <a:r>
              <a:rPr lang="ro-RO" b="0" dirty="0" smtClean="0"/>
              <a:t>produsul deja se diferențiază </a:t>
            </a:r>
            <a:r>
              <a:rPr lang="ro-RO" b="0" dirty="0" smtClean="0"/>
              <a:t>față </a:t>
            </a:r>
            <a:r>
              <a:rPr lang="ro-RO" b="0" dirty="0" smtClean="0"/>
              <a:t>de toți ceilalți competitori, fie ei pe mobil sau PC, </a:t>
            </a:r>
            <a:r>
              <a:rPr lang="ro-RO" b="0" dirty="0" smtClean="0"/>
              <a:t>rezultă </a:t>
            </a:r>
            <a:r>
              <a:rPr lang="ro-RO" b="0" dirty="0" smtClean="0"/>
              <a:t>faptul </a:t>
            </a:r>
            <a:r>
              <a:rPr lang="ro-RO" b="0" dirty="0" smtClean="0"/>
              <a:t>că </a:t>
            </a:r>
            <a:r>
              <a:rPr lang="ro-RO" b="0" dirty="0" smtClean="0"/>
              <a:t>strategia de adaptare a calității produselor </a:t>
            </a:r>
            <a:r>
              <a:rPr lang="ro-RO" b="0" dirty="0" smtClean="0"/>
              <a:t>în </a:t>
            </a:r>
            <a:r>
              <a:rPr lang="ro-RO" b="0" dirty="0" smtClean="0"/>
              <a:t>funcție de preferințele consumatorilor este alegerea </a:t>
            </a:r>
            <a:r>
              <a:rPr lang="ro-RO" b="0" dirty="0" smtClean="0"/>
              <a:t>optimă. </a:t>
            </a:r>
            <a:r>
              <a:rPr lang="ro-RO" b="0" dirty="0" smtClean="0"/>
              <a:t>Jocul e </a:t>
            </a:r>
            <a:r>
              <a:rPr lang="ro-RO" b="0" dirty="0" smtClean="0"/>
              <a:t>până </a:t>
            </a:r>
            <a:r>
              <a:rPr lang="ro-RO" b="0" dirty="0" smtClean="0"/>
              <a:t>la </a:t>
            </a:r>
            <a:r>
              <a:rPr lang="ro-RO" b="0" dirty="0" smtClean="0"/>
              <a:t>urmă </a:t>
            </a:r>
            <a:r>
              <a:rPr lang="ro-RO" b="0" dirty="0" smtClean="0"/>
              <a:t>o </a:t>
            </a:r>
            <a:r>
              <a:rPr lang="ro-RO" b="0" dirty="0" smtClean="0"/>
              <a:t>nișă nouă </a:t>
            </a:r>
            <a:r>
              <a:rPr lang="ro-RO" b="0" dirty="0"/>
              <a:t>ș</a:t>
            </a:r>
            <a:r>
              <a:rPr lang="ro-RO" b="0" dirty="0" smtClean="0"/>
              <a:t>i </a:t>
            </a:r>
            <a:r>
              <a:rPr lang="ro-RO" b="0" dirty="0" smtClean="0"/>
              <a:t>apele trebuie </a:t>
            </a:r>
            <a:r>
              <a:rPr lang="ro-RO" b="0" dirty="0" smtClean="0"/>
              <a:t>să </a:t>
            </a:r>
            <a:r>
              <a:rPr lang="ro-RO" b="0" dirty="0" smtClean="0"/>
              <a:t>fie verificate.</a:t>
            </a:r>
            <a:endParaRPr lang="ro-RO" b="0" dirty="0"/>
          </a:p>
        </p:txBody>
      </p:sp>
      <p:sp>
        <p:nvSpPr>
          <p:cNvPr id="7" name="Titlu 1"/>
          <p:cNvSpPr>
            <a:spLocks noGrp="1"/>
          </p:cNvSpPr>
          <p:nvPr>
            <p:ph type="title"/>
          </p:nvPr>
        </p:nvSpPr>
        <p:spPr>
          <a:xfrm>
            <a:off x="-75268" y="-48557"/>
            <a:ext cx="10965680" cy="1325563"/>
          </a:xfrm>
        </p:spPr>
        <p:txBody>
          <a:bodyPr>
            <a:normAutofit/>
          </a:bodyPr>
          <a:lstStyle/>
          <a:p>
            <a:r>
              <a:rPr lang="ro-RO" sz="3600" b="1" dirty="0" smtClean="0"/>
              <a:t>Poziționarea </a:t>
            </a:r>
            <a:r>
              <a:rPr lang="ro-RO" sz="3600" b="1" dirty="0"/>
              <a:t>pe </a:t>
            </a:r>
            <a:r>
              <a:rPr lang="ro-RO" sz="3600" b="1" dirty="0" smtClean="0"/>
              <a:t>piață</a:t>
            </a:r>
            <a:r>
              <a:rPr lang="en-US" sz="3600" b="1" dirty="0" smtClean="0"/>
              <a:t> – S</a:t>
            </a:r>
            <a:r>
              <a:rPr lang="ro-RO" sz="3600" b="1" dirty="0" smtClean="0"/>
              <a:t>trategie</a:t>
            </a:r>
            <a:r>
              <a:rPr lang="en-US" sz="3600" b="1" dirty="0" smtClean="0"/>
              <a:t> </a:t>
            </a:r>
            <a:r>
              <a:rPr lang="ro-RO" sz="3600" b="1" dirty="0" smtClean="0"/>
              <a:t>de </a:t>
            </a:r>
            <a:r>
              <a:rPr lang="en-US" sz="3600" b="1" dirty="0" smtClean="0"/>
              <a:t>produs</a:t>
            </a:r>
            <a:endParaRPr lang="ro-RO" sz="3600" b="1" dirty="0"/>
          </a:p>
        </p:txBody>
      </p:sp>
      <p:pic>
        <p:nvPicPr>
          <p:cNvPr id="2" name="Imagine 1"/>
          <p:cNvPicPr>
            <a:picLocks noChangeAspect="1"/>
          </p:cNvPicPr>
          <p:nvPr/>
        </p:nvPicPr>
        <p:blipFill>
          <a:blip r:embed="rId3"/>
          <a:stretch>
            <a:fillRect/>
          </a:stretch>
        </p:blipFill>
        <p:spPr>
          <a:xfrm>
            <a:off x="7803931" y="-1010252"/>
            <a:ext cx="4388069" cy="9751265"/>
          </a:xfrm>
          <a:prstGeom prst="rect">
            <a:avLst/>
          </a:prstGeom>
        </p:spPr>
      </p:pic>
    </p:spTree>
    <p:extLst>
      <p:ext uri="{BB962C8B-B14F-4D97-AF65-F5344CB8AC3E}">
        <p14:creationId xmlns:p14="http://schemas.microsoft.com/office/powerpoint/2010/main" val="416887399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a:xfrm>
            <a:off x="0" y="-551792"/>
            <a:ext cx="4636610" cy="1600200"/>
          </a:xfrm>
        </p:spPr>
        <p:txBody>
          <a:bodyPr>
            <a:normAutofit/>
          </a:bodyPr>
          <a:lstStyle/>
          <a:p>
            <a:r>
              <a:rPr lang="ro-RO" sz="3600" b="1" dirty="0"/>
              <a:t>Poziționarea pe piață</a:t>
            </a:r>
            <a:r>
              <a:rPr lang="en-US" sz="3600" b="1" dirty="0"/>
              <a:t> – S</a:t>
            </a:r>
            <a:r>
              <a:rPr lang="ro-RO" sz="3600" b="1" dirty="0"/>
              <a:t>trategie</a:t>
            </a:r>
            <a:r>
              <a:rPr lang="en-US" sz="3600" b="1" dirty="0"/>
              <a:t> </a:t>
            </a:r>
            <a:r>
              <a:rPr lang="ro-RO" sz="3600" b="1" dirty="0"/>
              <a:t>de </a:t>
            </a:r>
            <a:r>
              <a:rPr lang="en-US" sz="3600" b="1" dirty="0" smtClean="0"/>
              <a:t>produs</a:t>
            </a:r>
            <a:endParaRPr lang="ro-RO" sz="3600" dirty="0"/>
          </a:p>
        </p:txBody>
      </p:sp>
      <p:sp>
        <p:nvSpPr>
          <p:cNvPr id="4" name="Substituent text 3"/>
          <p:cNvSpPr>
            <a:spLocks noGrp="1"/>
          </p:cNvSpPr>
          <p:nvPr>
            <p:ph type="body" sz="half" idx="2"/>
          </p:nvPr>
        </p:nvSpPr>
        <p:spPr>
          <a:xfrm>
            <a:off x="0" y="1048408"/>
            <a:ext cx="4636611" cy="5919951"/>
          </a:xfrm>
        </p:spPr>
        <p:txBody>
          <a:bodyPr>
            <a:normAutofit/>
          </a:bodyPr>
          <a:lstStyle/>
          <a:p>
            <a:r>
              <a:rPr lang="ro-RO" sz="2400" b="1" dirty="0" smtClean="0"/>
              <a:t>3.</a:t>
            </a:r>
            <a:r>
              <a:rPr lang="fr-FR" sz="2400" b="1" dirty="0" smtClean="0"/>
              <a:t>În </a:t>
            </a:r>
            <a:r>
              <a:rPr lang="fr-FR" sz="2400" b="1" dirty="0"/>
              <a:t>funcție de gradul de </a:t>
            </a:r>
            <a:r>
              <a:rPr lang="fr-FR" sz="2400" b="1" dirty="0" smtClean="0"/>
              <a:t>înnoire </a:t>
            </a:r>
            <a:r>
              <a:rPr lang="fr-FR" sz="2400" b="1" dirty="0"/>
              <a:t>a </a:t>
            </a:r>
            <a:r>
              <a:rPr lang="fr-FR" sz="2400" b="1" dirty="0" smtClean="0"/>
              <a:t>produselor</a:t>
            </a:r>
            <a:endParaRPr lang="ro-RO" sz="2400" b="1" dirty="0" smtClean="0"/>
          </a:p>
          <a:p>
            <a:r>
              <a:rPr lang="ro-RO" sz="2400" dirty="0" smtClean="0"/>
              <a:t>Alegem strategia menținerii constante a gradului de noutate datorita tipului de joc pe care ”Bad Hand” îl reprezintă. Personajele /cărțile de tarot sunt ”marfa” pentru care consumatorii </a:t>
            </a:r>
            <a:r>
              <a:rPr lang="ro-RO" sz="2400" dirty="0" smtClean="0"/>
              <a:t>plătesc, și </a:t>
            </a:r>
            <a:r>
              <a:rPr lang="ro-RO" sz="2400" dirty="0" smtClean="0"/>
              <a:t>pentru a te asigura </a:t>
            </a:r>
            <a:r>
              <a:rPr lang="ro-RO" sz="2400" dirty="0" smtClean="0"/>
              <a:t>că </a:t>
            </a:r>
            <a:r>
              <a:rPr lang="ro-RO" sz="2400" dirty="0" smtClean="0"/>
              <a:t>primești un flux continuu de venit trebuie </a:t>
            </a:r>
            <a:r>
              <a:rPr lang="ro-RO" sz="2400" dirty="0" smtClean="0"/>
              <a:t>să </a:t>
            </a:r>
            <a:r>
              <a:rPr lang="ro-RO" sz="2400" dirty="0" smtClean="0"/>
              <a:t>faci </a:t>
            </a:r>
            <a:r>
              <a:rPr lang="ro-RO" sz="2400" dirty="0" smtClean="0"/>
              <a:t>în </a:t>
            </a:r>
            <a:r>
              <a:rPr lang="ro-RO" sz="2400" dirty="0" smtClean="0"/>
              <a:t>așa fel încât  </a:t>
            </a:r>
            <a:r>
              <a:rPr lang="ro-RO" sz="2400" dirty="0" smtClean="0"/>
              <a:t>să </a:t>
            </a:r>
            <a:r>
              <a:rPr lang="ro-RO" sz="2400" dirty="0" smtClean="0"/>
              <a:t>aduci noutate </a:t>
            </a:r>
            <a:r>
              <a:rPr lang="ro-RO" sz="2400" dirty="0" smtClean="0"/>
              <a:t>în </a:t>
            </a:r>
            <a:r>
              <a:rPr lang="ro-RO" sz="2400" dirty="0" smtClean="0"/>
              <a:t>joc. Spre exemplu personaje cu abilitați puternice </a:t>
            </a:r>
            <a:r>
              <a:rPr lang="ro-RO" sz="2400" dirty="0" smtClean="0"/>
              <a:t>față </a:t>
            </a:r>
            <a:r>
              <a:rPr lang="ro-RO" sz="2400" dirty="0" smtClean="0"/>
              <a:t>de cele de </a:t>
            </a:r>
            <a:r>
              <a:rPr lang="ro-RO" sz="2400" dirty="0" smtClean="0"/>
              <a:t>până acum, </a:t>
            </a:r>
            <a:r>
              <a:rPr lang="ro-RO" sz="2400" dirty="0" smtClean="0"/>
              <a:t>însă nu atât de puternice încât personajele apărute cu puțin timp </a:t>
            </a:r>
            <a:r>
              <a:rPr lang="ro-RO" sz="2400" dirty="0" smtClean="0"/>
              <a:t>în urmă să devină </a:t>
            </a:r>
            <a:r>
              <a:rPr lang="ro-RO" sz="2400" dirty="0" smtClean="0"/>
              <a:t>complet depășite</a:t>
            </a:r>
            <a:endParaRPr lang="ro-RO" sz="2400" dirty="0"/>
          </a:p>
        </p:txBody>
      </p:sp>
      <p:pic>
        <p:nvPicPr>
          <p:cNvPr id="5" name="Imagine 4"/>
          <p:cNvPicPr>
            <a:picLocks noChangeAspect="1"/>
          </p:cNvPicPr>
          <p:nvPr/>
        </p:nvPicPr>
        <p:blipFill>
          <a:blip r:embed="rId2"/>
          <a:stretch>
            <a:fillRect/>
          </a:stretch>
        </p:blipFill>
        <p:spPr>
          <a:xfrm>
            <a:off x="4636610" y="205280"/>
            <a:ext cx="7555390" cy="6652720"/>
          </a:xfrm>
          <a:prstGeom prst="rect">
            <a:avLst/>
          </a:prstGeom>
        </p:spPr>
      </p:pic>
    </p:spTree>
    <p:extLst>
      <p:ext uri="{BB962C8B-B14F-4D97-AF65-F5344CB8AC3E}">
        <p14:creationId xmlns:p14="http://schemas.microsoft.com/office/powerpoint/2010/main" val="5850391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a:xfrm>
            <a:off x="1005641" y="0"/>
            <a:ext cx="3932237" cy="1600200"/>
          </a:xfrm>
        </p:spPr>
        <p:txBody>
          <a:bodyPr/>
          <a:lstStyle/>
          <a:p>
            <a:pPr algn="ctr"/>
            <a:r>
              <a:rPr lang="ro-RO" dirty="0" smtClean="0"/>
              <a:t>Point of parity</a:t>
            </a:r>
            <a:br>
              <a:rPr lang="ro-RO" dirty="0" smtClean="0"/>
            </a:br>
            <a:r>
              <a:rPr lang="ro-RO" dirty="0" smtClean="0"/>
              <a:t>-</a:t>
            </a:r>
            <a:br>
              <a:rPr lang="ro-RO" dirty="0" smtClean="0"/>
            </a:br>
            <a:r>
              <a:rPr lang="ro-RO" dirty="0" smtClean="0"/>
              <a:t>Asemănări</a:t>
            </a:r>
            <a:endParaRPr lang="ro-RO" dirty="0"/>
          </a:p>
        </p:txBody>
      </p:sp>
      <p:sp>
        <p:nvSpPr>
          <p:cNvPr id="4" name="Substituent text 3"/>
          <p:cNvSpPr>
            <a:spLocks noGrp="1"/>
          </p:cNvSpPr>
          <p:nvPr>
            <p:ph type="body" sz="half" idx="2"/>
          </p:nvPr>
        </p:nvSpPr>
        <p:spPr>
          <a:xfrm>
            <a:off x="15684" y="1600200"/>
            <a:ext cx="5912150" cy="5257800"/>
          </a:xfrm>
        </p:spPr>
        <p:txBody>
          <a:bodyPr>
            <a:normAutofit/>
          </a:bodyPr>
          <a:lstStyle/>
          <a:p>
            <a:r>
              <a:rPr lang="ro-RO" sz="1800" dirty="0" smtClean="0"/>
              <a:t>Nu </a:t>
            </a:r>
            <a:r>
              <a:rPr lang="ro-RO" sz="1800" dirty="0" smtClean="0"/>
              <a:t>există </a:t>
            </a:r>
            <a:r>
              <a:rPr lang="ro-RO" sz="1800" dirty="0" smtClean="0"/>
              <a:t>multe </a:t>
            </a:r>
            <a:r>
              <a:rPr lang="ro-RO" sz="1800" dirty="0" smtClean="0"/>
              <a:t>companii </a:t>
            </a:r>
            <a:r>
              <a:rPr lang="ro-RO" sz="1800" dirty="0" smtClean="0"/>
              <a:t>autohtone care se </a:t>
            </a:r>
            <a:r>
              <a:rPr lang="ro-RO" sz="1800" dirty="0" smtClean="0"/>
              <a:t>ocupă </a:t>
            </a:r>
            <a:r>
              <a:rPr lang="ro-RO" sz="1800" dirty="0" smtClean="0"/>
              <a:t>cu jocuri, (le poți </a:t>
            </a:r>
            <a:r>
              <a:rPr lang="ro-RO" sz="1800" dirty="0" smtClean="0"/>
              <a:t>număra </a:t>
            </a:r>
            <a:r>
              <a:rPr lang="ro-RO" sz="1800" dirty="0" smtClean="0"/>
              <a:t>pe degete), ci mai degrabă, marile companii internaționale au aici o </a:t>
            </a:r>
            <a:r>
              <a:rPr lang="ro-RO" sz="1800" dirty="0" smtClean="0"/>
              <a:t>branșă datorită </a:t>
            </a:r>
            <a:r>
              <a:rPr lang="ro-RO" sz="1800" dirty="0" smtClean="0"/>
              <a:t>forței ieftine de </a:t>
            </a:r>
            <a:r>
              <a:rPr lang="ro-RO" sz="1800" dirty="0" smtClean="0"/>
              <a:t>muncă. </a:t>
            </a:r>
            <a:r>
              <a:rPr lang="ro-RO" sz="1800" dirty="0" smtClean="0"/>
              <a:t>De aceea compar produsul meu cu cele create de companii internaționale. După cum ați </a:t>
            </a:r>
            <a:r>
              <a:rPr lang="ro-RO" sz="1800" dirty="0" smtClean="0"/>
              <a:t>și </a:t>
            </a:r>
            <a:r>
              <a:rPr lang="ro-RO" sz="1800" dirty="0" smtClean="0"/>
              <a:t>observat m-am inspirat mult din jocul gacha favorit </a:t>
            </a:r>
            <a:r>
              <a:rPr lang="ro-RO" sz="1800" dirty="0"/>
              <a:t>”</a:t>
            </a:r>
            <a:r>
              <a:rPr lang="ro-RO" sz="1800" dirty="0" smtClean="0"/>
              <a:t>Fire </a:t>
            </a:r>
            <a:r>
              <a:rPr lang="ro-RO" sz="1800" dirty="0" smtClean="0"/>
              <a:t>Emblem </a:t>
            </a:r>
            <a:r>
              <a:rPr lang="ro-RO" sz="1800" dirty="0" err="1" smtClean="0"/>
              <a:t>Heroes</a:t>
            </a:r>
            <a:r>
              <a:rPr lang="ro-RO" sz="1800" dirty="0" smtClean="0"/>
              <a:t>„. </a:t>
            </a:r>
            <a:endParaRPr lang="ro-RO" sz="1800" dirty="0" smtClean="0"/>
          </a:p>
          <a:p>
            <a:r>
              <a:rPr lang="ro-RO" sz="1800" dirty="0" smtClean="0"/>
              <a:t>Asemănările ar fi</a:t>
            </a:r>
            <a:r>
              <a:rPr lang="en-US" sz="1800" dirty="0" smtClean="0"/>
              <a:t>:</a:t>
            </a:r>
            <a:r>
              <a:rPr lang="ro-RO" sz="1800" dirty="0" smtClean="0"/>
              <a:t> </a:t>
            </a:r>
          </a:p>
          <a:p>
            <a:pPr marL="285750" indent="-285750">
              <a:buFont typeface="Arial" panose="020B0604020202020204" pitchFamily="34" charset="0"/>
              <a:buChar char="•"/>
            </a:pPr>
            <a:r>
              <a:rPr lang="ro-RO" sz="1800" dirty="0"/>
              <a:t>T</a:t>
            </a:r>
            <a:r>
              <a:rPr lang="ro-RO" sz="1800" dirty="0" smtClean="0"/>
              <a:t>ot conceptul de a transforma un joc video </a:t>
            </a:r>
            <a:r>
              <a:rPr lang="ro-RO" sz="1800" dirty="0"/>
              <a:t>î</a:t>
            </a:r>
            <a:r>
              <a:rPr lang="ro-RO" sz="1800" dirty="0" smtClean="0"/>
              <a:t>ntr-un joc de noroc</a:t>
            </a:r>
          </a:p>
          <a:p>
            <a:pPr marL="285750" indent="-285750">
              <a:buFont typeface="Arial" panose="020B0604020202020204" pitchFamily="34" charset="0"/>
              <a:buChar char="•"/>
            </a:pPr>
            <a:r>
              <a:rPr lang="ro-RO" sz="1800" dirty="0"/>
              <a:t>C</a:t>
            </a:r>
            <a:r>
              <a:rPr lang="ro-RO" sz="1800" dirty="0" smtClean="0"/>
              <a:t>rearea de diverse valute, partea </a:t>
            </a:r>
            <a:r>
              <a:rPr lang="ro-RO" sz="1800" dirty="0" smtClean="0"/>
              <a:t>intrinsecă </a:t>
            </a:r>
            <a:r>
              <a:rPr lang="ro-RO" sz="1800" dirty="0" smtClean="0"/>
              <a:t>a jocului</a:t>
            </a:r>
          </a:p>
          <a:p>
            <a:pPr marL="285750" indent="-285750">
              <a:buFont typeface="Arial" panose="020B0604020202020204" pitchFamily="34" charset="0"/>
              <a:buChar char="•"/>
            </a:pPr>
            <a:r>
              <a:rPr lang="ro-RO" sz="1800" dirty="0" smtClean="0"/>
              <a:t>Diferite mecanici simpliste care stau la </a:t>
            </a:r>
            <a:r>
              <a:rPr lang="ro-RO" sz="1800" dirty="0" smtClean="0"/>
              <a:t>bază</a:t>
            </a:r>
            <a:endParaRPr lang="ro-RO" sz="1800" dirty="0" smtClean="0"/>
          </a:p>
          <a:p>
            <a:pPr marL="285750" indent="-285750">
              <a:buFont typeface="Arial" panose="020B0604020202020204" pitchFamily="34" charset="0"/>
              <a:buChar char="•"/>
            </a:pPr>
            <a:r>
              <a:rPr lang="ro-RO" sz="1800" dirty="0" smtClean="0"/>
              <a:t>Crearea de diverse jocuri mai mici </a:t>
            </a:r>
            <a:r>
              <a:rPr lang="ro-RO" sz="1800" dirty="0" smtClean="0"/>
              <a:t>ce ar putea fi </a:t>
            </a:r>
            <a:r>
              <a:rPr lang="ro-RO" sz="1800" dirty="0" smtClean="0"/>
              <a:t>considerate </a:t>
            </a:r>
            <a:r>
              <a:rPr lang="ro-RO" sz="1800" dirty="0" smtClean="0"/>
              <a:t>drept un fel de gamă a </a:t>
            </a:r>
            <a:r>
              <a:rPr lang="ro-RO" sz="1800" dirty="0" smtClean="0"/>
              <a:t>noastră de </a:t>
            </a:r>
            <a:r>
              <a:rPr lang="ro-RO" sz="1800" dirty="0" smtClean="0"/>
              <a:t>sortimente, deși de fapt valuta e ceea ce vindem și joculețele sunt ceea ce constituite </a:t>
            </a:r>
            <a:r>
              <a:rPr lang="ro-RO" sz="1800" dirty="0" smtClean="0"/>
              <a:t>întreg </a:t>
            </a:r>
            <a:r>
              <a:rPr lang="ro-RO" sz="1800" dirty="0" smtClean="0"/>
              <a:t>jocul </a:t>
            </a:r>
            <a:endParaRPr lang="ro-RO" sz="1800" dirty="0"/>
          </a:p>
        </p:txBody>
      </p:sp>
      <p:sp>
        <p:nvSpPr>
          <p:cNvPr id="6" name="Titlu 1"/>
          <p:cNvSpPr txBox="1">
            <a:spLocks/>
          </p:cNvSpPr>
          <p:nvPr/>
        </p:nvSpPr>
        <p:spPr>
          <a:xfrm>
            <a:off x="6917790" y="0"/>
            <a:ext cx="3932237" cy="16002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pPr algn="ctr"/>
            <a:r>
              <a:rPr lang="ro-RO" dirty="0" smtClean="0"/>
              <a:t>Point of difference</a:t>
            </a:r>
            <a:br>
              <a:rPr lang="ro-RO" dirty="0" smtClean="0"/>
            </a:br>
            <a:r>
              <a:rPr lang="ro-RO" dirty="0" smtClean="0"/>
              <a:t>-</a:t>
            </a:r>
            <a:br>
              <a:rPr lang="ro-RO" dirty="0" smtClean="0"/>
            </a:br>
            <a:r>
              <a:rPr lang="ro-RO" dirty="0" smtClean="0"/>
              <a:t>Diferențe</a:t>
            </a:r>
            <a:endParaRPr lang="ro-RO" dirty="0"/>
          </a:p>
        </p:txBody>
      </p:sp>
      <p:sp>
        <p:nvSpPr>
          <p:cNvPr id="7" name="Substituent text 3"/>
          <p:cNvSpPr txBox="1">
            <a:spLocks/>
          </p:cNvSpPr>
          <p:nvPr/>
        </p:nvSpPr>
        <p:spPr>
          <a:xfrm>
            <a:off x="5927834" y="1600200"/>
            <a:ext cx="5912150" cy="52578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ro-RO" sz="1800" dirty="0" smtClean="0"/>
              <a:t>Diferențele ar fi</a:t>
            </a:r>
            <a:r>
              <a:rPr lang="en-US" sz="1800" dirty="0" smtClean="0"/>
              <a:t>:</a:t>
            </a:r>
            <a:r>
              <a:rPr lang="ro-RO" sz="1800" dirty="0" smtClean="0"/>
              <a:t> </a:t>
            </a:r>
          </a:p>
          <a:p>
            <a:pPr marL="285750" indent="-285750">
              <a:buFont typeface="Arial" panose="020B0604020202020204" pitchFamily="34" charset="0"/>
              <a:buChar char="•"/>
            </a:pPr>
            <a:r>
              <a:rPr lang="ro-RO" sz="1800" dirty="0" smtClean="0"/>
              <a:t>Dificultatea </a:t>
            </a:r>
            <a:r>
              <a:rPr lang="ro-RO" sz="1800" dirty="0" smtClean="0"/>
              <a:t>sporită </a:t>
            </a:r>
            <a:r>
              <a:rPr lang="ro-RO" sz="1800" dirty="0" smtClean="0"/>
              <a:t>(un joc greu e un joc frustrant </a:t>
            </a:r>
            <a:r>
              <a:rPr lang="ro-RO" sz="1800" dirty="0" smtClean="0"/>
              <a:t>și </a:t>
            </a:r>
            <a:r>
              <a:rPr lang="ro-RO" sz="1800" dirty="0" smtClean="0"/>
              <a:t>majoritatea consumatorilor nu doresc asta, însă un joc </a:t>
            </a:r>
            <a:r>
              <a:rPr lang="ro-RO" sz="1800" dirty="0" smtClean="0"/>
              <a:t>nișă (</a:t>
            </a:r>
            <a:r>
              <a:rPr lang="ro-RO" sz="1800" dirty="0" err="1" smtClean="0"/>
              <a:t>Dark</a:t>
            </a:r>
            <a:r>
              <a:rPr lang="ro-RO" sz="1800" dirty="0" smtClean="0"/>
              <a:t> </a:t>
            </a:r>
            <a:r>
              <a:rPr lang="ro-RO" sz="1800" dirty="0" err="1" smtClean="0"/>
              <a:t>Souls</a:t>
            </a:r>
            <a:r>
              <a:rPr lang="ro-RO" sz="1800" dirty="0" smtClean="0"/>
              <a:t>) </a:t>
            </a:r>
            <a:r>
              <a:rPr lang="ro-RO" sz="1800" dirty="0" smtClean="0"/>
              <a:t>a demonstrat </a:t>
            </a:r>
            <a:r>
              <a:rPr lang="ro-RO" sz="1800" dirty="0" smtClean="0"/>
              <a:t>că </a:t>
            </a:r>
            <a:r>
              <a:rPr lang="ro-RO" sz="1800" dirty="0" smtClean="0"/>
              <a:t>exista </a:t>
            </a:r>
            <a:r>
              <a:rPr lang="ro-RO" sz="1800" dirty="0" smtClean="0"/>
              <a:t>și </a:t>
            </a:r>
            <a:r>
              <a:rPr lang="ro-RO" sz="1800" dirty="0" smtClean="0"/>
              <a:t>o </a:t>
            </a:r>
            <a:r>
              <a:rPr lang="ro-RO" sz="1800" dirty="0" smtClean="0"/>
              <a:t>nișă </a:t>
            </a:r>
            <a:r>
              <a:rPr lang="ro-RO" sz="1800" dirty="0" smtClean="0"/>
              <a:t>de consumatori care de fapt găsesc amuzamentul </a:t>
            </a:r>
            <a:r>
              <a:rPr lang="ro-RO" sz="1800" dirty="0" smtClean="0"/>
              <a:t>în </a:t>
            </a:r>
            <a:r>
              <a:rPr lang="ro-RO" sz="1800" dirty="0" smtClean="0"/>
              <a:t>depășirea acestei dificultăți sporite)</a:t>
            </a:r>
          </a:p>
          <a:p>
            <a:pPr marL="285750" indent="-285750">
              <a:buFont typeface="Arial" panose="020B0604020202020204" pitchFamily="34" charset="0"/>
              <a:buChar char="•"/>
            </a:pPr>
            <a:r>
              <a:rPr lang="ro-RO" sz="1800" dirty="0" smtClean="0"/>
              <a:t>Diferite mecanici complexe care nu pot fi implementate </a:t>
            </a:r>
            <a:r>
              <a:rPr lang="ro-RO" sz="1800" dirty="0" smtClean="0"/>
              <a:t>în </a:t>
            </a:r>
            <a:r>
              <a:rPr lang="ro-RO" sz="1800" dirty="0" smtClean="0"/>
              <a:t>mediul mobil </a:t>
            </a:r>
            <a:r>
              <a:rPr lang="ro-RO" sz="1800" dirty="0" smtClean="0"/>
              <a:t>datorită </a:t>
            </a:r>
            <a:r>
              <a:rPr lang="ro-RO" sz="1800" dirty="0" smtClean="0"/>
              <a:t>resurselor limitate ale sistemului</a:t>
            </a:r>
          </a:p>
          <a:p>
            <a:pPr marL="285750" indent="-285750">
              <a:buFont typeface="Arial" panose="020B0604020202020204" pitchFamily="34" charset="0"/>
              <a:buChar char="•"/>
            </a:pPr>
            <a:r>
              <a:rPr lang="ro-RO" sz="1800" dirty="0" smtClean="0"/>
              <a:t>Combinarea conceptului de joc de noroc de pe mobil cu mecanicile complexe ale unui joc de PC</a:t>
            </a:r>
          </a:p>
          <a:p>
            <a:pPr marL="285750" indent="-285750">
              <a:buFont typeface="Arial" panose="020B0604020202020204" pitchFamily="34" charset="0"/>
              <a:buChar char="•"/>
            </a:pPr>
            <a:r>
              <a:rPr lang="ro-RO" sz="1800" dirty="0" smtClean="0"/>
              <a:t>Tema norocului </a:t>
            </a:r>
            <a:r>
              <a:rPr lang="ro-RO" sz="1800" dirty="0" smtClean="0"/>
              <a:t>și </a:t>
            </a:r>
            <a:r>
              <a:rPr lang="ro-RO" sz="1800" dirty="0" smtClean="0"/>
              <a:t>relativității </a:t>
            </a:r>
            <a:r>
              <a:rPr lang="ro-RO" sz="1800" dirty="0" smtClean="0"/>
              <a:t>în </a:t>
            </a:r>
            <a:r>
              <a:rPr lang="ro-RO" sz="1800" dirty="0" smtClean="0"/>
              <a:t>joc, aproape totul fiind la voia întâmplării</a:t>
            </a:r>
          </a:p>
          <a:p>
            <a:pPr marL="285750" indent="-285750">
              <a:buFont typeface="Arial" panose="020B0604020202020204" pitchFamily="34" charset="0"/>
              <a:buChar char="•"/>
            </a:pPr>
            <a:r>
              <a:rPr lang="ro-RO" sz="1800" dirty="0" smtClean="0"/>
              <a:t>Multitudinea de categorii de personaje </a:t>
            </a:r>
            <a:r>
              <a:rPr lang="ro-RO" sz="1800" dirty="0" smtClean="0"/>
              <a:t>și </a:t>
            </a:r>
            <a:r>
              <a:rPr lang="ro-RO" sz="1800" dirty="0" smtClean="0"/>
              <a:t>interacțiunile dintre arcanele acestora (13 – numărul cărților de tarot)</a:t>
            </a:r>
            <a:endParaRPr lang="ro-RO" sz="1800" dirty="0"/>
          </a:p>
        </p:txBody>
      </p:sp>
    </p:spTree>
    <p:extLst>
      <p:ext uri="{BB962C8B-B14F-4D97-AF65-F5344CB8AC3E}">
        <p14:creationId xmlns:p14="http://schemas.microsoft.com/office/powerpoint/2010/main" val="167382708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a:xfrm>
            <a:off x="794520" y="289711"/>
            <a:ext cx="3932237" cy="529628"/>
          </a:xfrm>
        </p:spPr>
        <p:txBody>
          <a:bodyPr>
            <a:normAutofit fontScale="90000"/>
          </a:bodyPr>
          <a:lstStyle/>
          <a:p>
            <a:pPr algn="ctr"/>
            <a:r>
              <a:rPr lang="ro-RO" dirty="0" smtClean="0"/>
              <a:t>Fața </a:t>
            </a:r>
            <a:r>
              <a:rPr lang="ro-RO" dirty="0" smtClean="0"/>
              <a:t>brandului</a:t>
            </a:r>
            <a:endParaRPr lang="ro-RO" dirty="0"/>
          </a:p>
        </p:txBody>
      </p:sp>
      <p:sp>
        <p:nvSpPr>
          <p:cNvPr id="4" name="Substituent text 3"/>
          <p:cNvSpPr>
            <a:spLocks noGrp="1"/>
          </p:cNvSpPr>
          <p:nvPr>
            <p:ph type="body" sz="half" idx="2"/>
          </p:nvPr>
        </p:nvSpPr>
        <p:spPr>
          <a:xfrm>
            <a:off x="0" y="814813"/>
            <a:ext cx="6065823" cy="6038660"/>
          </a:xfrm>
        </p:spPr>
        <p:txBody>
          <a:bodyPr>
            <a:normAutofit fontScale="85000" lnSpcReduction="20000"/>
          </a:bodyPr>
          <a:lstStyle/>
          <a:p>
            <a:r>
              <a:rPr lang="ro-RO" sz="2000" dirty="0" smtClean="0"/>
              <a:t>Numele mărcii- Bad Hand (</a:t>
            </a:r>
            <a:r>
              <a:rPr lang="ro-RO" sz="2000" dirty="0" smtClean="0"/>
              <a:t>Mână proastă) </a:t>
            </a:r>
            <a:r>
              <a:rPr lang="ro-RO" sz="2000" dirty="0" smtClean="0"/>
              <a:t>aluzie la jocul de </a:t>
            </a:r>
            <a:r>
              <a:rPr lang="ro-RO" sz="2000" dirty="0" smtClean="0"/>
              <a:t>cărți</a:t>
            </a:r>
            <a:r>
              <a:rPr lang="ro-RO" sz="2000" dirty="0" smtClean="0"/>
              <a:t>, având </a:t>
            </a:r>
            <a:r>
              <a:rPr lang="ro-RO" sz="2000" dirty="0" smtClean="0"/>
              <a:t>în </a:t>
            </a:r>
            <a:r>
              <a:rPr lang="ro-RO" sz="2000" dirty="0" smtClean="0"/>
              <a:t>vedere </a:t>
            </a:r>
            <a:r>
              <a:rPr lang="ro-RO" sz="2000" dirty="0" smtClean="0"/>
              <a:t>că </a:t>
            </a:r>
            <a:r>
              <a:rPr lang="ro-RO" sz="2000" dirty="0" smtClean="0"/>
              <a:t>tema </a:t>
            </a:r>
            <a:r>
              <a:rPr lang="ro-RO" sz="2000" dirty="0" smtClean="0"/>
              <a:t>principală </a:t>
            </a:r>
            <a:r>
              <a:rPr lang="ro-RO" sz="2000" dirty="0" smtClean="0"/>
              <a:t>a </a:t>
            </a:r>
            <a:r>
              <a:rPr lang="ro-RO" sz="2000" dirty="0" smtClean="0"/>
              <a:t>jocului o reprezintă </a:t>
            </a:r>
            <a:r>
              <a:rPr lang="ro-RO" sz="2000" dirty="0" smtClean="0"/>
              <a:t>cărțile de tarot. </a:t>
            </a:r>
            <a:r>
              <a:rPr lang="ro-RO" sz="2000" dirty="0"/>
              <a:t>Ș</a:t>
            </a:r>
            <a:r>
              <a:rPr lang="ro-RO" sz="2000" dirty="0" smtClean="0"/>
              <a:t>i </a:t>
            </a:r>
            <a:r>
              <a:rPr lang="ro-RO" sz="2000" dirty="0" smtClean="0"/>
              <a:t>de asemenea </a:t>
            </a:r>
            <a:r>
              <a:rPr lang="ro-RO" sz="2000" dirty="0" smtClean="0"/>
              <a:t>mâna </a:t>
            </a:r>
            <a:r>
              <a:rPr lang="ro-RO" sz="2000" dirty="0" smtClean="0"/>
              <a:t>e ”</a:t>
            </a:r>
            <a:r>
              <a:rPr lang="ro-RO" sz="2000" dirty="0" smtClean="0"/>
              <a:t>proastă” datorită </a:t>
            </a:r>
            <a:r>
              <a:rPr lang="ro-RO" sz="2000" dirty="0" smtClean="0"/>
              <a:t>faptului </a:t>
            </a:r>
            <a:r>
              <a:rPr lang="ro-RO" sz="2000" dirty="0" smtClean="0"/>
              <a:t>că </a:t>
            </a:r>
            <a:r>
              <a:rPr lang="ro-RO" sz="2000" dirty="0" smtClean="0"/>
              <a:t>jocul trebuie </a:t>
            </a:r>
            <a:r>
              <a:rPr lang="ro-RO" sz="2000" dirty="0" smtClean="0"/>
              <a:t>să </a:t>
            </a:r>
            <a:r>
              <a:rPr lang="ro-RO" sz="2000" dirty="0" smtClean="0"/>
              <a:t>fie dificil (una dintre principalele particularități ale jocului) </a:t>
            </a:r>
            <a:r>
              <a:rPr lang="ro-RO" sz="2000" dirty="0"/>
              <a:t>ș</a:t>
            </a:r>
            <a:r>
              <a:rPr lang="ro-RO" sz="2000" dirty="0" smtClean="0"/>
              <a:t>i totodată, dacă </a:t>
            </a:r>
            <a:r>
              <a:rPr lang="ro-RO" sz="2000" dirty="0" smtClean="0"/>
              <a:t>eroii buni ar fi așa de ușor de </a:t>
            </a:r>
            <a:r>
              <a:rPr lang="ro-RO" sz="2000" dirty="0" smtClean="0"/>
              <a:t>obținut, </a:t>
            </a:r>
            <a:r>
              <a:rPr lang="ro-RO" sz="2000" dirty="0" smtClean="0"/>
              <a:t>consumatorii nu ar mai avea un stimulent de a plăti bani (ideea de baza a gacha-urilor)</a:t>
            </a:r>
          </a:p>
          <a:p>
            <a:r>
              <a:rPr lang="ro-RO" sz="2000" dirty="0" smtClean="0"/>
              <a:t>Tipul mărcii? – </a:t>
            </a:r>
            <a:r>
              <a:rPr lang="ro-RO" sz="2000" dirty="0" smtClean="0"/>
              <a:t>marcă </a:t>
            </a:r>
            <a:r>
              <a:rPr lang="ro-RO" sz="2000" dirty="0" smtClean="0"/>
              <a:t>de jocuri video</a:t>
            </a:r>
          </a:p>
          <a:p>
            <a:r>
              <a:rPr lang="ro-RO" sz="2000" dirty="0" smtClean="0"/>
              <a:t>Sloganul – </a:t>
            </a:r>
            <a:r>
              <a:rPr lang="en-US" sz="2000" dirty="0" smtClean="0"/>
              <a:t>”Making due with what luck gives you”</a:t>
            </a:r>
          </a:p>
          <a:p>
            <a:r>
              <a:rPr lang="ro-RO" sz="2000" dirty="0" smtClean="0"/>
              <a:t>Tipul </a:t>
            </a:r>
            <a:r>
              <a:rPr lang="ro-RO" sz="2000" dirty="0" smtClean="0"/>
              <a:t>sloganului? – slogan care subliniază ideea de </a:t>
            </a:r>
            <a:r>
              <a:rPr lang="ro-RO" sz="2000" dirty="0" smtClean="0"/>
              <a:t>bază </a:t>
            </a:r>
            <a:r>
              <a:rPr lang="ro-RO" sz="2000" dirty="0" smtClean="0"/>
              <a:t>a jocului, adică </a:t>
            </a:r>
            <a:r>
              <a:rPr lang="ro-RO" sz="2000" dirty="0" smtClean="0"/>
              <a:t>să </a:t>
            </a:r>
            <a:r>
              <a:rPr lang="ro-RO" sz="2000" dirty="0" smtClean="0"/>
              <a:t>faci ”the most</a:t>
            </a:r>
            <a:r>
              <a:rPr lang="ro-RO" sz="2000" dirty="0"/>
              <a:t> </a:t>
            </a:r>
            <a:r>
              <a:rPr lang="ro-RO" sz="2000" dirty="0" smtClean="0"/>
              <a:t>with what you have”</a:t>
            </a:r>
          </a:p>
          <a:p>
            <a:r>
              <a:rPr lang="ro-RO" sz="2000" dirty="0" smtClean="0"/>
              <a:t>Culori</a:t>
            </a:r>
            <a:r>
              <a:rPr lang="en-US" sz="2000" dirty="0" smtClean="0"/>
              <a:t>:</a:t>
            </a:r>
          </a:p>
          <a:p>
            <a:pPr marL="342900" indent="-342900">
              <a:buFont typeface="Arial" panose="020B0604020202020204" pitchFamily="34" charset="0"/>
              <a:buChar char="•"/>
            </a:pPr>
            <a:r>
              <a:rPr lang="ro-RO" sz="2000" dirty="0" smtClean="0"/>
              <a:t>Roșu = impuls, </a:t>
            </a:r>
            <a:r>
              <a:rPr lang="ro-RO" sz="2000" dirty="0" smtClean="0"/>
              <a:t>”as in„ </a:t>
            </a:r>
            <a:r>
              <a:rPr lang="ro-RO" sz="2000" dirty="0" smtClean="0"/>
              <a:t>impulsul de a plăti bani</a:t>
            </a:r>
          </a:p>
          <a:p>
            <a:pPr marL="342900" indent="-342900">
              <a:buFont typeface="Arial" panose="020B0604020202020204" pitchFamily="34" charset="0"/>
              <a:buChar char="•"/>
            </a:pPr>
            <a:r>
              <a:rPr lang="ro-RO" sz="2000" dirty="0" smtClean="0"/>
              <a:t>Galben – Goethe, </a:t>
            </a:r>
            <a:r>
              <a:rPr lang="ro-RO" sz="2000" dirty="0"/>
              <a:t>î</a:t>
            </a:r>
            <a:r>
              <a:rPr lang="ro-RO" sz="2000" dirty="0" smtClean="0"/>
              <a:t>n </a:t>
            </a:r>
            <a:r>
              <a:rPr lang="ro-RO" sz="2000" dirty="0" smtClean="0"/>
              <a:t>teoria sa despre culori, numea galbenul o culoare vesela, vie </a:t>
            </a:r>
            <a:r>
              <a:rPr lang="ro-RO" sz="2000" dirty="0" smtClean="0"/>
              <a:t>și </a:t>
            </a:r>
            <a:r>
              <a:rPr lang="ro-RO" sz="2000" dirty="0" smtClean="0"/>
              <a:t>cu efect liniștitor </a:t>
            </a:r>
            <a:r>
              <a:rPr lang="ro-RO" sz="2000" dirty="0" smtClean="0"/>
              <a:t>(în </a:t>
            </a:r>
            <a:r>
              <a:rPr lang="ro-RO" sz="2000" dirty="0" smtClean="0"/>
              <a:t>contrast cu roșu) care însă aluneca lesne într-o culoare </a:t>
            </a:r>
            <a:r>
              <a:rPr lang="ro-RO" sz="2000" dirty="0" smtClean="0"/>
              <a:t>neplăcuta, </a:t>
            </a:r>
            <a:r>
              <a:rPr lang="ro-RO" sz="2000" dirty="0" smtClean="0"/>
              <a:t>prin cele mai ușoare combinații </a:t>
            </a:r>
            <a:r>
              <a:rPr lang="ro-RO" sz="2000" dirty="0" smtClean="0"/>
              <a:t>depreciindu-se</a:t>
            </a:r>
            <a:r>
              <a:rPr lang="ro-RO" sz="2000" dirty="0" smtClean="0"/>
              <a:t>, devenind </a:t>
            </a:r>
            <a:r>
              <a:rPr lang="ro-RO" sz="2000" dirty="0" smtClean="0"/>
              <a:t>urâtă </a:t>
            </a:r>
            <a:r>
              <a:rPr lang="ro-RO" sz="2000" dirty="0"/>
              <a:t>ș</a:t>
            </a:r>
            <a:r>
              <a:rPr lang="ro-RO" sz="2000" dirty="0" smtClean="0"/>
              <a:t>i </a:t>
            </a:r>
            <a:r>
              <a:rPr lang="ro-RO" sz="2000" dirty="0" smtClean="0"/>
              <a:t>bătând </a:t>
            </a:r>
            <a:r>
              <a:rPr lang="ro-RO" sz="2000" dirty="0" smtClean="0"/>
              <a:t>în </a:t>
            </a:r>
            <a:r>
              <a:rPr lang="ro-RO" sz="2000" dirty="0" smtClean="0"/>
              <a:t>gri (aluzie la lumea </a:t>
            </a:r>
            <a:r>
              <a:rPr lang="ro-RO" sz="2000" dirty="0" smtClean="0"/>
              <a:t>dificilă </a:t>
            </a:r>
            <a:r>
              <a:rPr lang="ro-RO" sz="2000" dirty="0"/>
              <a:t>î</a:t>
            </a:r>
            <a:r>
              <a:rPr lang="ro-RO" sz="2000" dirty="0" smtClean="0"/>
              <a:t>n </a:t>
            </a:r>
            <a:r>
              <a:rPr lang="ro-RO" sz="2000" dirty="0" smtClean="0"/>
              <a:t>care are loc jocul, pentru </a:t>
            </a:r>
            <a:r>
              <a:rPr lang="ro-RO" sz="2000" dirty="0" smtClean="0"/>
              <a:t>că </a:t>
            </a:r>
            <a:r>
              <a:rPr lang="ro-RO" sz="2000" dirty="0" smtClean="0"/>
              <a:t>e un joc dificil) </a:t>
            </a:r>
          </a:p>
          <a:p>
            <a:pPr marL="342900" indent="-342900">
              <a:buFont typeface="Arial" panose="020B0604020202020204" pitchFamily="34" charset="0"/>
              <a:buChar char="•"/>
            </a:pPr>
            <a:r>
              <a:rPr lang="ro-RO" sz="2000" dirty="0" smtClean="0"/>
              <a:t>Negru = moartea (tema </a:t>
            </a:r>
            <a:r>
              <a:rPr lang="ro-RO" sz="2000" dirty="0" smtClean="0"/>
              <a:t>centrală, </a:t>
            </a:r>
            <a:r>
              <a:rPr lang="ro-RO" sz="2000" dirty="0" smtClean="0"/>
              <a:t>având in vedere ca e un joc dificil </a:t>
            </a:r>
            <a:r>
              <a:rPr lang="ro-RO" sz="2000" dirty="0"/>
              <a:t>î</a:t>
            </a:r>
            <a:r>
              <a:rPr lang="ro-RO" sz="2000" dirty="0" smtClean="0"/>
              <a:t>n </a:t>
            </a:r>
            <a:r>
              <a:rPr lang="ro-RO" sz="2000" dirty="0" smtClean="0"/>
              <a:t>care o sa ”mori” </a:t>
            </a:r>
            <a:r>
              <a:rPr lang="ro-RO" sz="2000" dirty="0" smtClean="0"/>
              <a:t>des)</a:t>
            </a:r>
          </a:p>
          <a:p>
            <a:pPr marL="342900" indent="-342900">
              <a:buFont typeface="Arial" panose="020B0604020202020204" pitchFamily="34" charset="0"/>
              <a:buChar char="•"/>
            </a:pPr>
            <a:r>
              <a:rPr lang="ro-RO" sz="2000" dirty="0" smtClean="0"/>
              <a:t>Alb ( în printul publicitar ) – ar putea simboliza atât culoarea personajului principal scheletul/moartea, cât și intelectualitatea pe care acesta o exprimă prin costum și mesajul hiperbolic, având în vedere că procentele nu sunt un concept atât de simplu și adevărata înțelegere a lor e cunoscută doar de statisticieni</a:t>
            </a:r>
            <a:endParaRPr lang="ro-RO" sz="2000" dirty="0"/>
          </a:p>
        </p:txBody>
      </p:sp>
      <p:pic>
        <p:nvPicPr>
          <p:cNvPr id="5" name="Imagine 4"/>
          <p:cNvPicPr>
            <a:picLocks noChangeAspect="1"/>
          </p:cNvPicPr>
          <p:nvPr/>
        </p:nvPicPr>
        <p:blipFill>
          <a:blip r:embed="rId2"/>
          <a:stretch>
            <a:fillRect/>
          </a:stretch>
        </p:blipFill>
        <p:spPr>
          <a:xfrm>
            <a:off x="6629400" y="819339"/>
            <a:ext cx="4991100" cy="5432007"/>
          </a:xfrm>
          <a:prstGeom prst="rect">
            <a:avLst/>
          </a:prstGeom>
        </p:spPr>
      </p:pic>
      <p:pic>
        <p:nvPicPr>
          <p:cNvPr id="3" name="Imagine 2"/>
          <p:cNvPicPr>
            <a:picLocks noChangeAspect="1"/>
          </p:cNvPicPr>
          <p:nvPr/>
        </p:nvPicPr>
        <p:blipFill rotWithShape="1">
          <a:blip r:embed="rId3">
            <a:extLst>
              <a:ext uri="{28A0092B-C50C-407E-A947-70E740481C1C}">
                <a14:useLocalDpi xmlns:a14="http://schemas.microsoft.com/office/drawing/2010/main" val="0"/>
              </a:ext>
            </a:extLst>
          </a:blip>
          <a:srcRect l="3486" r="4631"/>
          <a:stretch/>
        </p:blipFill>
        <p:spPr>
          <a:xfrm>
            <a:off x="6629400" y="819339"/>
            <a:ext cx="4991100" cy="5432007"/>
          </a:xfrm>
          <a:prstGeom prst="rect">
            <a:avLst/>
          </a:prstGeom>
        </p:spPr>
      </p:pic>
    </p:spTree>
    <p:extLst>
      <p:ext uri="{BB962C8B-B14F-4D97-AF65-F5344CB8AC3E}">
        <p14:creationId xmlns:p14="http://schemas.microsoft.com/office/powerpoint/2010/main" val="429254362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ine 7"/>
          <p:cNvPicPr>
            <a:picLocks noChangeAspect="1"/>
          </p:cNvPicPr>
          <p:nvPr/>
        </p:nvPicPr>
        <p:blipFill>
          <a:blip r:embed="rId2"/>
          <a:stretch>
            <a:fillRect/>
          </a:stretch>
        </p:blipFill>
        <p:spPr>
          <a:xfrm>
            <a:off x="6747641" y="1075802"/>
            <a:ext cx="3364624" cy="6008257"/>
          </a:xfrm>
          <a:prstGeom prst="rect">
            <a:avLst/>
          </a:prstGeom>
        </p:spPr>
      </p:pic>
      <p:pic>
        <p:nvPicPr>
          <p:cNvPr id="5" name="Substituent conținut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8644280" y="-698769"/>
            <a:ext cx="3547720" cy="7883823"/>
          </a:xfrm>
        </p:spPr>
      </p:pic>
      <p:sp>
        <p:nvSpPr>
          <p:cNvPr id="4" name="Substituent text 3"/>
          <p:cNvSpPr>
            <a:spLocks noGrp="1"/>
          </p:cNvSpPr>
          <p:nvPr>
            <p:ph type="body" sz="half" idx="2"/>
          </p:nvPr>
        </p:nvSpPr>
        <p:spPr>
          <a:xfrm>
            <a:off x="389903" y="1337348"/>
            <a:ext cx="6357738" cy="5142280"/>
          </a:xfrm>
        </p:spPr>
        <p:txBody>
          <a:bodyPr>
            <a:normAutofit/>
          </a:bodyPr>
          <a:lstStyle/>
          <a:p>
            <a:r>
              <a:rPr lang="ro-RO" sz="2000" dirty="0" smtClean="0"/>
              <a:t>Strategia</a:t>
            </a:r>
            <a:r>
              <a:rPr lang="en-US" sz="2000" dirty="0" smtClean="0"/>
              <a:t> </a:t>
            </a:r>
            <a:r>
              <a:rPr lang="ro-RO" sz="2000" dirty="0" smtClean="0"/>
              <a:t>prețului</a:t>
            </a:r>
            <a:r>
              <a:rPr lang="en-US" sz="2000" dirty="0" smtClean="0"/>
              <a:t> </a:t>
            </a:r>
            <a:r>
              <a:rPr lang="ro-RO" sz="2000" dirty="0" smtClean="0"/>
              <a:t>de</a:t>
            </a:r>
            <a:r>
              <a:rPr lang="en-US" sz="2000" dirty="0" smtClean="0"/>
              <a:t> </a:t>
            </a:r>
            <a:r>
              <a:rPr lang="ro-RO" sz="2000" dirty="0" smtClean="0"/>
              <a:t>pătrundere</a:t>
            </a:r>
            <a:r>
              <a:rPr lang="en-US" sz="2000" dirty="0" smtClean="0"/>
              <a:t> </a:t>
            </a:r>
            <a:r>
              <a:rPr lang="ro-RO" sz="2000" dirty="0" smtClean="0"/>
              <a:t>pe</a:t>
            </a:r>
            <a:r>
              <a:rPr lang="en-US" sz="2000" dirty="0" smtClean="0"/>
              <a:t> </a:t>
            </a:r>
            <a:r>
              <a:rPr lang="ro-RO" sz="2000" dirty="0" smtClean="0"/>
              <a:t>piață</a:t>
            </a:r>
            <a:r>
              <a:rPr lang="en-US" sz="2000" dirty="0" smtClean="0"/>
              <a:t>. O </a:t>
            </a:r>
            <a:r>
              <a:rPr lang="ro-RO" sz="2000" dirty="0" smtClean="0"/>
              <a:t>”</a:t>
            </a:r>
            <a:r>
              <a:rPr lang="en-US" sz="2000" dirty="0" err="1" smtClean="0"/>
              <a:t>valut</a:t>
            </a:r>
            <a:r>
              <a:rPr lang="ro-RO" sz="2000" dirty="0" smtClean="0"/>
              <a:t>ă„ mai ieftină, duce la atragerea unui număr mai mare de cumpărători. O parte </a:t>
            </a:r>
            <a:r>
              <a:rPr lang="ro-RO" sz="2000" dirty="0" smtClean="0"/>
              <a:t>intrinsecă </a:t>
            </a:r>
            <a:r>
              <a:rPr lang="ro-RO" sz="2000" dirty="0" smtClean="0"/>
              <a:t>a jocurilor de gacha, care de asemenea poate provoca și </a:t>
            </a:r>
            <a:r>
              <a:rPr lang="ro-RO" sz="2000" dirty="0" smtClean="0"/>
              <a:t>dependență, este </a:t>
            </a:r>
            <a:r>
              <a:rPr lang="ro-RO" sz="2000" dirty="0" smtClean="0"/>
              <a:t>fiorul pe care jucătorul îl are atunci când ”convoacă” eroi. Același fior pe care un jucător de </a:t>
            </a:r>
            <a:r>
              <a:rPr lang="ro-RO" sz="2000" dirty="0" err="1" smtClean="0"/>
              <a:t>păcănele</a:t>
            </a:r>
            <a:r>
              <a:rPr lang="ro-RO" sz="2000" dirty="0" smtClean="0"/>
              <a:t> </a:t>
            </a:r>
            <a:r>
              <a:rPr lang="ro-RO" sz="2000" dirty="0" smtClean="0"/>
              <a:t>îl are când trage de </a:t>
            </a:r>
            <a:r>
              <a:rPr lang="ro-RO" sz="2000" dirty="0" smtClean="0"/>
              <a:t>manetă</a:t>
            </a:r>
            <a:r>
              <a:rPr lang="ro-RO" sz="2000" dirty="0"/>
              <a:t>.</a:t>
            </a:r>
            <a:r>
              <a:rPr lang="ro-RO" sz="2000" dirty="0" smtClean="0"/>
              <a:t> Deși, </a:t>
            </a:r>
            <a:r>
              <a:rPr lang="ro-RO" sz="2000" dirty="0" smtClean="0"/>
              <a:t>aș putea spune, având </a:t>
            </a:r>
            <a:r>
              <a:rPr lang="ro-RO" sz="2000" dirty="0"/>
              <a:t>î</a:t>
            </a:r>
            <a:r>
              <a:rPr lang="ro-RO" sz="2000" dirty="0" smtClean="0"/>
              <a:t>n vedere multitudinea de eroi pe care un joc precum „Fire Emblem </a:t>
            </a:r>
            <a:r>
              <a:rPr lang="ro-RO" sz="2000" dirty="0" err="1" smtClean="0"/>
              <a:t>Heroes</a:t>
            </a:r>
            <a:r>
              <a:rPr lang="ro-RO" sz="2000" dirty="0" smtClean="0"/>
              <a:t>” o are, adică 600, fiorul poate fi considerat unul mai mare, </a:t>
            </a:r>
            <a:r>
              <a:rPr lang="ro-RO" sz="2000" dirty="0" smtClean="0"/>
              <a:t>jucătorul neavând nici o </a:t>
            </a:r>
            <a:r>
              <a:rPr lang="ro-RO" sz="2000" dirty="0" smtClean="0"/>
              <a:t>idee pe care o să îl </a:t>
            </a:r>
            <a:r>
              <a:rPr lang="ro-RO" sz="2000" dirty="0" smtClean="0"/>
              <a:t>primească </a:t>
            </a:r>
            <a:r>
              <a:rPr lang="ro-RO" sz="2000" dirty="0"/>
              <a:t>ș</a:t>
            </a:r>
            <a:r>
              <a:rPr lang="ro-RO" sz="2000" dirty="0" smtClean="0"/>
              <a:t>i cât de bun va fi acesta. De asemenea, pentru a echilibra acest preț mai ieftin, </a:t>
            </a:r>
            <a:r>
              <a:rPr lang="ro-RO" sz="2000" dirty="0" smtClean="0"/>
              <a:t>aș </a:t>
            </a:r>
            <a:r>
              <a:rPr lang="ro-RO" sz="2000" dirty="0" smtClean="0"/>
              <a:t>putea face șansele de a câștiga un erou mai puternic mai mici, astfel creând iluzia că, deși ai, </a:t>
            </a:r>
            <a:r>
              <a:rPr lang="ro-RO" sz="2000" dirty="0" smtClean="0"/>
              <a:t>să </a:t>
            </a:r>
            <a:r>
              <a:rPr lang="ro-RO" sz="2000" dirty="0" smtClean="0"/>
              <a:t>spunem dublul, față de ce ești obișnuit dintr-o anumită </a:t>
            </a:r>
            <a:r>
              <a:rPr lang="ro-RO" sz="2000" dirty="0" smtClean="0"/>
              <a:t>valută din alte jocuri, </a:t>
            </a:r>
            <a:r>
              <a:rPr lang="ro-RO" sz="2000" dirty="0" smtClean="0"/>
              <a:t>nu înseamnă neapărat </a:t>
            </a:r>
            <a:r>
              <a:rPr lang="ro-RO" sz="2000" dirty="0" smtClean="0"/>
              <a:t>că </a:t>
            </a:r>
            <a:r>
              <a:rPr lang="ro-RO" sz="2000" dirty="0" smtClean="0"/>
              <a:t>o să obții </a:t>
            </a:r>
            <a:r>
              <a:rPr lang="ro-RO" sz="2000" dirty="0"/>
              <a:t>ș</a:t>
            </a:r>
            <a:r>
              <a:rPr lang="ro-RO" sz="2000" dirty="0" smtClean="0"/>
              <a:t>i dublul din valoarea pe care ai obține-o din aceasta </a:t>
            </a:r>
            <a:r>
              <a:rPr lang="ro-RO" sz="2000" dirty="0" smtClean="0"/>
              <a:t>valută normal.</a:t>
            </a:r>
            <a:endParaRPr lang="ro-RO" sz="2000" dirty="0" smtClean="0"/>
          </a:p>
        </p:txBody>
      </p:sp>
      <p:sp>
        <p:nvSpPr>
          <p:cNvPr id="2" name="Titlu 1"/>
          <p:cNvSpPr>
            <a:spLocks noGrp="1"/>
          </p:cNvSpPr>
          <p:nvPr>
            <p:ph type="title"/>
          </p:nvPr>
        </p:nvSpPr>
        <p:spPr>
          <a:xfrm>
            <a:off x="0" y="249594"/>
            <a:ext cx="8644280" cy="725214"/>
          </a:xfrm>
        </p:spPr>
        <p:txBody>
          <a:bodyPr>
            <a:normAutofit fontScale="90000"/>
          </a:bodyPr>
          <a:lstStyle/>
          <a:p>
            <a:r>
              <a:rPr lang="ro-RO" dirty="0"/>
              <a:t>Strategii de </a:t>
            </a:r>
            <a:r>
              <a:rPr lang="ro-RO" dirty="0" smtClean="0"/>
              <a:t>preț</a:t>
            </a:r>
            <a:r>
              <a:rPr lang="en-US" dirty="0" smtClean="0"/>
              <a:t> </a:t>
            </a:r>
            <a:r>
              <a:rPr lang="ro-RO" dirty="0" smtClean="0"/>
              <a:t>în funcție</a:t>
            </a:r>
            <a:r>
              <a:rPr lang="en-US" dirty="0" smtClean="0"/>
              <a:t> </a:t>
            </a:r>
            <a:r>
              <a:rPr lang="ro-RO" dirty="0" smtClean="0"/>
              <a:t>de </a:t>
            </a:r>
            <a:r>
              <a:rPr lang="ro-RO" dirty="0"/>
              <a:t>ciclul de </a:t>
            </a:r>
            <a:r>
              <a:rPr lang="ro-RO" dirty="0" smtClean="0"/>
              <a:t>viață</a:t>
            </a:r>
            <a:r>
              <a:rPr lang="en-US" dirty="0" smtClean="0"/>
              <a:t> </a:t>
            </a:r>
            <a:r>
              <a:rPr lang="ro-RO" dirty="0" smtClean="0"/>
              <a:t>al </a:t>
            </a:r>
            <a:r>
              <a:rPr lang="ro-RO" dirty="0"/>
              <a:t>produsului</a:t>
            </a:r>
          </a:p>
        </p:txBody>
      </p:sp>
    </p:spTree>
    <p:extLst>
      <p:ext uri="{BB962C8B-B14F-4D97-AF65-F5344CB8AC3E}">
        <p14:creationId xmlns:p14="http://schemas.microsoft.com/office/powerpoint/2010/main" val="4095035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stituent text 3"/>
          <p:cNvSpPr>
            <a:spLocks noGrp="1"/>
          </p:cNvSpPr>
          <p:nvPr>
            <p:ph type="body" sz="half" idx="2"/>
          </p:nvPr>
        </p:nvSpPr>
        <p:spPr>
          <a:xfrm>
            <a:off x="0" y="503293"/>
            <a:ext cx="12192000" cy="2810275"/>
          </a:xfrm>
        </p:spPr>
        <p:txBody>
          <a:bodyPr>
            <a:normAutofit/>
          </a:bodyPr>
          <a:lstStyle/>
          <a:p>
            <a:r>
              <a:rPr lang="ro-RO" dirty="0" smtClean="0"/>
              <a:t>1</a:t>
            </a:r>
            <a:r>
              <a:rPr lang="ro-RO" dirty="0"/>
              <a:t>. </a:t>
            </a:r>
            <a:r>
              <a:rPr lang="ro-RO" dirty="0" smtClean="0"/>
              <a:t>Când </a:t>
            </a:r>
            <a:r>
              <a:rPr lang="ro-RO" dirty="0"/>
              <a:t>eram mic revistele erau la mare moda. </a:t>
            </a:r>
            <a:r>
              <a:rPr lang="ro-RO" dirty="0" smtClean="0"/>
              <a:t>Tatăl </a:t>
            </a:r>
            <a:r>
              <a:rPr lang="ro-RO" dirty="0"/>
              <a:t>meu </a:t>
            </a:r>
            <a:r>
              <a:rPr lang="ro-RO" dirty="0" smtClean="0"/>
              <a:t>îmi cumpăra </a:t>
            </a:r>
            <a:r>
              <a:rPr lang="ro-RO" dirty="0"/>
              <a:t>diverse reviste de </a:t>
            </a:r>
            <a:r>
              <a:rPr lang="ro-RO" dirty="0" smtClean="0"/>
              <a:t>la "</a:t>
            </a:r>
            <a:r>
              <a:rPr lang="ro-RO" dirty="0" err="1" smtClean="0"/>
              <a:t>Rompress</a:t>
            </a:r>
            <a:r>
              <a:rPr lang="ro-RO" dirty="0"/>
              <a:t>" </a:t>
            </a:r>
            <a:r>
              <a:rPr lang="ro-RO" dirty="0" smtClean="0"/>
              <a:t>apărute în </a:t>
            </a:r>
            <a:r>
              <a:rPr lang="ro-RO" dirty="0"/>
              <a:t>timpul </a:t>
            </a:r>
            <a:r>
              <a:rPr lang="ro-RO" dirty="0" smtClean="0"/>
              <a:t>în </a:t>
            </a:r>
            <a:r>
              <a:rPr lang="ro-RO" dirty="0"/>
              <a:t>care PC-urile erau </a:t>
            </a:r>
            <a:r>
              <a:rPr lang="ro-RO" dirty="0" smtClean="0"/>
              <a:t>încă o piață nou apărută în Romania. Revistele veneau cu </a:t>
            </a:r>
            <a:r>
              <a:rPr lang="ro-RO" dirty="0"/>
              <a:t>jocuri pe calculator </a:t>
            </a:r>
            <a:r>
              <a:rPr lang="ro-RO" dirty="0" smtClean="0"/>
              <a:t>pentru </a:t>
            </a:r>
            <a:r>
              <a:rPr lang="ro-RO" dirty="0"/>
              <a:t>copii mai mici (REXIO, </a:t>
            </a:r>
            <a:r>
              <a:rPr lang="ro-RO" dirty="0" smtClean="0"/>
              <a:t>Cenușăreasa</a:t>
            </a:r>
            <a:r>
              <a:rPr lang="ro-RO" dirty="0"/>
              <a:t>) fapt </a:t>
            </a:r>
            <a:r>
              <a:rPr lang="ro-RO" dirty="0" smtClean="0"/>
              <a:t>ce scotea ”</a:t>
            </a:r>
            <a:r>
              <a:rPr lang="ro-RO" dirty="0" err="1" smtClean="0"/>
              <a:t>Rompress</a:t>
            </a:r>
            <a:r>
              <a:rPr lang="ro-RO" dirty="0" smtClean="0"/>
              <a:t>„ în evidență față de competitorii săi de reviste pentru copii. </a:t>
            </a:r>
            <a:r>
              <a:rPr lang="ro-RO" dirty="0"/>
              <a:t>Nu foarte complexe, </a:t>
            </a:r>
            <a:r>
              <a:rPr lang="ro-RO" dirty="0" smtClean="0"/>
              <a:t>însă </a:t>
            </a:r>
            <a:r>
              <a:rPr lang="ro-RO" dirty="0"/>
              <a:t>nici de </a:t>
            </a:r>
            <a:r>
              <a:rPr lang="ro-RO" dirty="0" smtClean="0"/>
              <a:t>trecut </a:t>
            </a:r>
            <a:r>
              <a:rPr lang="ro-RO" dirty="0"/>
              <a:t>cu </a:t>
            </a:r>
            <a:r>
              <a:rPr lang="ro-RO" dirty="0" smtClean="0"/>
              <a:t>vederea. </a:t>
            </a:r>
            <a:r>
              <a:rPr lang="ro-RO" dirty="0"/>
              <a:t>P</a:t>
            </a:r>
            <a:r>
              <a:rPr lang="ro-RO" dirty="0" smtClean="0"/>
              <a:t>uteai observa pasiune și muncă pusă în ele. Astăzi, numărul de reviste de la chioșcuri a scăzut substanțial, și consider că există un gol ce poate fi umplut. În special pe scena revistelor de </a:t>
            </a:r>
            <a:r>
              <a:rPr lang="ro-RO" dirty="0" err="1" smtClean="0"/>
              <a:t>gaming</a:t>
            </a:r>
            <a:r>
              <a:rPr lang="ro-RO" dirty="0" smtClean="0"/>
              <a:t>, în Romania neexistând nici una, pe când diferite țări precum Polonia, Ungaria, Marea Britanie, Australia, au astfel de reviste. Astfel un market ar putea exista.</a:t>
            </a:r>
            <a:endParaRPr lang="ro-RO" dirty="0"/>
          </a:p>
          <a:p>
            <a:r>
              <a:rPr lang="ro-RO" dirty="0"/>
              <a:t>2. Din </a:t>
            </a:r>
            <a:r>
              <a:rPr lang="ro-RO" dirty="0" smtClean="0"/>
              <a:t>experiența </a:t>
            </a:r>
            <a:r>
              <a:rPr lang="ro-RO" dirty="0"/>
              <a:t>personala, </a:t>
            </a:r>
            <a:r>
              <a:rPr lang="ro-RO" dirty="0" smtClean="0"/>
              <a:t>ca fan al desenelor animate și benzilor desenate japoneze, ce sunt la mare moda acum, chiar și în SUA, un </a:t>
            </a:r>
            <a:r>
              <a:rPr lang="ro-RO" dirty="0"/>
              <a:t>magazin </a:t>
            </a:r>
            <a:r>
              <a:rPr lang="ro-RO" dirty="0" smtClean="0"/>
              <a:t>specializat pe acestea ar fi perfect, având în vedere faptul că, nu există nici unul în toată Romania.</a:t>
            </a:r>
            <a:endParaRPr lang="ro-RO" dirty="0"/>
          </a:p>
          <a:p>
            <a:r>
              <a:rPr lang="ro-RO" dirty="0"/>
              <a:t>3. Ceea ce face Dacia o companie de </a:t>
            </a:r>
            <a:r>
              <a:rPr lang="ro-RO" dirty="0" smtClean="0"/>
              <a:t>mașini atât </a:t>
            </a:r>
            <a:r>
              <a:rPr lang="ro-RO" dirty="0"/>
              <a:t>de </a:t>
            </a:r>
            <a:r>
              <a:rPr lang="ro-RO" dirty="0" smtClean="0"/>
              <a:t>potentă </a:t>
            </a:r>
            <a:r>
              <a:rPr lang="ro-RO" dirty="0"/>
              <a:t>î</a:t>
            </a:r>
            <a:r>
              <a:rPr lang="ro-RO" dirty="0" smtClean="0"/>
              <a:t>n </a:t>
            </a:r>
            <a:r>
              <a:rPr lang="ro-RO" dirty="0"/>
              <a:t>comunitatea </a:t>
            </a:r>
            <a:r>
              <a:rPr lang="ro-RO" dirty="0" smtClean="0"/>
              <a:t>europeană este prețul </a:t>
            </a:r>
            <a:r>
              <a:rPr lang="ro-RO" dirty="0"/>
              <a:t>accesibil </a:t>
            </a:r>
            <a:r>
              <a:rPr lang="ro-RO" dirty="0" smtClean="0"/>
              <a:t>și </a:t>
            </a:r>
            <a:r>
              <a:rPr lang="ro-RO" dirty="0"/>
              <a:t>simplitatea </a:t>
            </a:r>
            <a:r>
              <a:rPr lang="ro-RO" dirty="0" smtClean="0"/>
              <a:t>mașinii</a:t>
            </a:r>
            <a:r>
              <a:rPr lang="ro-RO" dirty="0"/>
              <a:t>, mai ales </a:t>
            </a:r>
            <a:r>
              <a:rPr lang="ro-RO" dirty="0" smtClean="0"/>
              <a:t>că intrăm într-o recesiune. Prezintă strictul necesar ieftin. Consider că nu multe companii se axează                                                                                             pe nișa aceasta de ieftin. Astfel, se poate crea și o companie de produse IT care se ofere doar strictul necesar.</a:t>
            </a:r>
            <a:endParaRPr lang="ro-RO" dirty="0"/>
          </a:p>
        </p:txBody>
      </p:sp>
      <p:pic>
        <p:nvPicPr>
          <p:cNvPr id="5" name="Imagin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425604"/>
            <a:ext cx="5151987" cy="3434658"/>
          </a:xfrm>
          <a:prstGeom prst="rect">
            <a:avLst/>
          </a:prstGeom>
        </p:spPr>
      </p:pic>
      <p:pic>
        <p:nvPicPr>
          <p:cNvPr id="8" name="Imagin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84504" y="3425604"/>
            <a:ext cx="6084702" cy="3432396"/>
          </a:xfrm>
          <a:prstGeom prst="rect">
            <a:avLst/>
          </a:prstGeom>
        </p:spPr>
      </p:pic>
      <p:sp>
        <p:nvSpPr>
          <p:cNvPr id="9" name="CasetăText 8"/>
          <p:cNvSpPr txBox="1"/>
          <p:nvPr/>
        </p:nvSpPr>
        <p:spPr>
          <a:xfrm>
            <a:off x="36214" y="0"/>
            <a:ext cx="9189267" cy="584775"/>
          </a:xfrm>
          <a:prstGeom prst="rect">
            <a:avLst/>
          </a:prstGeom>
          <a:noFill/>
        </p:spPr>
        <p:txBody>
          <a:bodyPr wrap="square" rtlCol="0">
            <a:spAutoFit/>
          </a:bodyPr>
          <a:lstStyle/>
          <a:p>
            <a:r>
              <a:rPr lang="ro-RO" sz="3200" dirty="0" smtClean="0"/>
              <a:t>Nevoi noi de consum de pe piața din România</a:t>
            </a:r>
            <a:endParaRPr lang="ro-RO" sz="3200" dirty="0"/>
          </a:p>
        </p:txBody>
      </p:sp>
      <p:pic>
        <p:nvPicPr>
          <p:cNvPr id="13" name="Imagin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25481" y="2857500"/>
            <a:ext cx="3048000" cy="4000500"/>
          </a:xfrm>
          <a:prstGeom prst="rect">
            <a:avLst/>
          </a:prstGeom>
        </p:spPr>
      </p:pic>
    </p:spTree>
    <p:extLst>
      <p:ext uri="{BB962C8B-B14F-4D97-AF65-F5344CB8AC3E}">
        <p14:creationId xmlns:p14="http://schemas.microsoft.com/office/powerpoint/2010/main" val="71621600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a:xfrm>
            <a:off x="839788" y="268014"/>
            <a:ext cx="9849233" cy="719411"/>
          </a:xfrm>
        </p:spPr>
        <p:txBody>
          <a:bodyPr>
            <a:normAutofit/>
          </a:bodyPr>
          <a:lstStyle/>
          <a:p>
            <a:r>
              <a:rPr lang="fr-FR" dirty="0" smtClean="0"/>
              <a:t>Strategii </a:t>
            </a:r>
            <a:r>
              <a:rPr lang="fr-FR" dirty="0"/>
              <a:t>de </a:t>
            </a:r>
            <a:r>
              <a:rPr lang="fr-FR" dirty="0" smtClean="0"/>
              <a:t>preţ</a:t>
            </a:r>
            <a:r>
              <a:rPr lang="ro-RO" dirty="0" smtClean="0"/>
              <a:t> </a:t>
            </a:r>
            <a:r>
              <a:rPr lang="fr-FR" dirty="0" smtClean="0"/>
              <a:t>în </a:t>
            </a:r>
            <a:r>
              <a:rPr lang="fr-FR" dirty="0"/>
              <a:t>raport cu concurenţa</a:t>
            </a:r>
            <a:endParaRPr lang="ro-RO" dirty="0"/>
          </a:p>
        </p:txBody>
      </p:sp>
      <p:pic>
        <p:nvPicPr>
          <p:cNvPr id="5" name="Substituent conținut 4"/>
          <p:cNvPicPr>
            <a:picLocks noGrp="1" noChangeAspect="1"/>
          </p:cNvPicPr>
          <p:nvPr>
            <p:ph idx="1"/>
          </p:nvPr>
        </p:nvPicPr>
        <p:blipFill>
          <a:blip r:embed="rId2"/>
          <a:stretch>
            <a:fillRect/>
          </a:stretch>
        </p:blipFill>
        <p:spPr>
          <a:xfrm>
            <a:off x="4950372" y="1408084"/>
            <a:ext cx="7241628" cy="4172743"/>
          </a:xfrm>
          <a:prstGeom prst="rect">
            <a:avLst/>
          </a:prstGeom>
        </p:spPr>
      </p:pic>
      <p:sp>
        <p:nvSpPr>
          <p:cNvPr id="4" name="Substituent text 3"/>
          <p:cNvSpPr>
            <a:spLocks noGrp="1"/>
          </p:cNvSpPr>
          <p:nvPr>
            <p:ph type="body" sz="half" idx="2"/>
          </p:nvPr>
        </p:nvSpPr>
        <p:spPr>
          <a:xfrm>
            <a:off x="193401" y="1518443"/>
            <a:ext cx="4756971" cy="4835060"/>
          </a:xfrm>
        </p:spPr>
        <p:txBody>
          <a:bodyPr>
            <a:normAutofit/>
          </a:bodyPr>
          <a:lstStyle/>
          <a:p>
            <a:r>
              <a:rPr lang="ro-RO" sz="2000" dirty="0" smtClean="0"/>
              <a:t>Strategia de aliniere la prețurile </a:t>
            </a:r>
            <a:r>
              <a:rPr lang="ro-RO" sz="2000" dirty="0" smtClean="0"/>
              <a:t>concurenței - </a:t>
            </a:r>
            <a:r>
              <a:rPr lang="ro-RO" sz="2000" dirty="0" smtClean="0"/>
              <a:t>odată ce produsul se </a:t>
            </a:r>
            <a:r>
              <a:rPr lang="ro-RO" sz="2000" dirty="0" smtClean="0"/>
              <a:t>ridică </a:t>
            </a:r>
            <a:r>
              <a:rPr lang="ro-RO" sz="2000" dirty="0" smtClean="0"/>
              <a:t>la același nivel cu concurența de pe primele zece locuri, și se observă că sunt o multitudine de consumatori ce doresc acest </a:t>
            </a:r>
            <a:r>
              <a:rPr lang="ro-RO" sz="2000" dirty="0" smtClean="0"/>
              <a:t>produs, </a:t>
            </a:r>
            <a:r>
              <a:rPr lang="ro-RO" sz="2000" dirty="0" smtClean="0"/>
              <a:t>se poate crește prețul pentru a fi același cu cel al concurenței. Deși se poate ca anumitor consumatori să nu le placă o astfel de tactică, putem să </a:t>
            </a:r>
            <a:r>
              <a:rPr lang="ro-RO" sz="2000" dirty="0"/>
              <a:t>î</a:t>
            </a:r>
            <a:r>
              <a:rPr lang="ro-RO" sz="2000" dirty="0" smtClean="0"/>
              <a:t>i îmbunăm printr-o creștere a șansei de a primi un erou de ”pedigri”, sau poate să le dăm un astfel de erou pe gratis la alegere. Astfel, la început aș înjumătății prețul </a:t>
            </a:r>
            <a:r>
              <a:rPr lang="ro-RO" sz="2000" dirty="0"/>
              <a:t>î</a:t>
            </a:r>
            <a:r>
              <a:rPr lang="ro-RO" sz="2000" dirty="0" smtClean="0"/>
              <a:t>n comparație cu concurența, unde în genere toți au aceleași prețuri, pentru ca, mai apoi, sa mă alătur și eu lor.</a:t>
            </a:r>
            <a:endParaRPr lang="ro-RO" sz="2000" dirty="0"/>
          </a:p>
        </p:txBody>
      </p:sp>
    </p:spTree>
    <p:extLst>
      <p:ext uri="{BB962C8B-B14F-4D97-AF65-F5344CB8AC3E}">
        <p14:creationId xmlns:p14="http://schemas.microsoft.com/office/powerpoint/2010/main" val="108635812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a:xfrm>
            <a:off x="0" y="662152"/>
            <a:ext cx="9612750" cy="646386"/>
          </a:xfrm>
        </p:spPr>
        <p:txBody>
          <a:bodyPr/>
          <a:lstStyle/>
          <a:p>
            <a:r>
              <a:rPr lang="ro-RO" dirty="0"/>
              <a:t>Strategii de </a:t>
            </a:r>
            <a:r>
              <a:rPr lang="ro-RO" dirty="0" smtClean="0"/>
              <a:t>preț în funcție de </a:t>
            </a:r>
            <a:r>
              <a:rPr lang="ro-RO" dirty="0"/>
              <a:t>flexibilitatea </a:t>
            </a:r>
            <a:r>
              <a:rPr lang="ro-RO" dirty="0" smtClean="0"/>
              <a:t>prețului</a:t>
            </a:r>
            <a:endParaRPr lang="ro-RO" dirty="0"/>
          </a:p>
        </p:txBody>
      </p:sp>
      <p:pic>
        <p:nvPicPr>
          <p:cNvPr id="5" name="Substituent conținut 4"/>
          <p:cNvPicPr>
            <a:picLocks noGrp="1" noChangeAspect="1"/>
          </p:cNvPicPr>
          <p:nvPr>
            <p:ph idx="1"/>
          </p:nvPr>
        </p:nvPicPr>
        <p:blipFill>
          <a:blip r:embed="rId2"/>
          <a:stretch>
            <a:fillRect/>
          </a:stretch>
        </p:blipFill>
        <p:spPr>
          <a:xfrm>
            <a:off x="8544909" y="-677917"/>
            <a:ext cx="3647091" cy="8108826"/>
          </a:xfrm>
          <a:prstGeom prst="rect">
            <a:avLst/>
          </a:prstGeom>
        </p:spPr>
      </p:pic>
      <p:sp>
        <p:nvSpPr>
          <p:cNvPr id="4" name="Substituent text 3"/>
          <p:cNvSpPr>
            <a:spLocks noGrp="1"/>
          </p:cNvSpPr>
          <p:nvPr>
            <p:ph type="body" sz="half" idx="2"/>
          </p:nvPr>
        </p:nvSpPr>
        <p:spPr>
          <a:xfrm>
            <a:off x="229859" y="1458309"/>
            <a:ext cx="8047038" cy="5273567"/>
          </a:xfrm>
        </p:spPr>
        <p:txBody>
          <a:bodyPr>
            <a:normAutofit/>
          </a:bodyPr>
          <a:lstStyle/>
          <a:p>
            <a:r>
              <a:rPr lang="ro-RO" sz="2000" dirty="0" smtClean="0"/>
              <a:t>Strategia prețurilor flexibile. Nimeni din România nu va da 30 de lei pentru un număr atât de mic de ”valută”, pentru </a:t>
            </a:r>
            <a:r>
              <a:rPr lang="ro-RO" sz="2000" dirty="0" smtClean="0"/>
              <a:t>că </a:t>
            </a:r>
            <a:r>
              <a:rPr lang="ro-RO" sz="2000" dirty="0" smtClean="0"/>
              <a:t>e o </a:t>
            </a:r>
            <a:r>
              <a:rPr lang="ro-RO" sz="2000" dirty="0" smtClean="0"/>
              <a:t>absurditate. </a:t>
            </a:r>
            <a:r>
              <a:rPr lang="ro-RO" sz="2000" dirty="0"/>
              <a:t>N</a:t>
            </a:r>
            <a:r>
              <a:rPr lang="ro-RO" sz="2000" dirty="0" smtClean="0"/>
              <a:t>u </a:t>
            </a:r>
            <a:r>
              <a:rPr lang="ro-RO" sz="2000" dirty="0" smtClean="0"/>
              <a:t>simți că valoarea banilor munciți de tine se traduce în joc atunci când nu poți cumpăra aproape mai nimic. Pe când în </a:t>
            </a:r>
            <a:r>
              <a:rPr lang="ro-RO" sz="2000" dirty="0" smtClean="0"/>
              <a:t>America, </a:t>
            </a:r>
            <a:r>
              <a:rPr lang="ro-RO" sz="2000" dirty="0" smtClean="0"/>
              <a:t>nu se vor simți lipsa a 5 dolari pe care îi poate obține orice copil prin ajutarea părinților la anumite treburi casnice, aici valoarea banilor se traduce. Este oare corect pentru consumator să se facă o astfel de discriminare datorită faptului că moneda acestuia e mai slabă. Deși teoretic ai câștiga mai puțin de la un astfel de </a:t>
            </a:r>
            <a:r>
              <a:rPr lang="ro-RO" sz="2000" dirty="0" smtClean="0"/>
              <a:t>consumator</a:t>
            </a:r>
            <a:r>
              <a:rPr lang="ro-RO" sz="2000" dirty="0" smtClean="0"/>
              <a:t>,</a:t>
            </a:r>
            <a:r>
              <a:rPr lang="ro-RO" sz="2000" dirty="0" smtClean="0"/>
              <a:t> dacă </a:t>
            </a:r>
            <a:r>
              <a:rPr lang="ro-RO" sz="2000" dirty="0" smtClean="0"/>
              <a:t>ai ajusta prețurile </a:t>
            </a:r>
            <a:r>
              <a:rPr lang="ro-RO" sz="2000" dirty="0"/>
              <a:t>î</a:t>
            </a:r>
            <a:r>
              <a:rPr lang="ro-RO" sz="2000" dirty="0" smtClean="0"/>
              <a:t>n funcție de regiunea lui geografică </a:t>
            </a:r>
            <a:r>
              <a:rPr lang="ro-RO" sz="2000" dirty="0"/>
              <a:t>ș</a:t>
            </a:r>
            <a:r>
              <a:rPr lang="ro-RO" sz="2000" dirty="0" smtClean="0"/>
              <a:t>i puterea de cumpărare a monedei țării ai reuși totuși să mai câștigi ceva mărunțiș în plus, decât nimic. Deși o astfel de tactica ar necesita angajarea a diferiți pricepuți economici, ceea ce e posibil să se dovedească costisitor.</a:t>
            </a:r>
          </a:p>
          <a:p>
            <a:endParaRPr lang="ro-RO" sz="2000" dirty="0"/>
          </a:p>
          <a:p>
            <a:r>
              <a:rPr lang="it-IT" sz="2000" dirty="0"/>
              <a:t>Gradul de control al celui care </a:t>
            </a:r>
            <a:r>
              <a:rPr lang="it-IT" sz="2000" dirty="0" smtClean="0"/>
              <a:t>iniţiază</a:t>
            </a:r>
            <a:r>
              <a:rPr lang="ro-RO" sz="2000" dirty="0" smtClean="0"/>
              <a:t> </a:t>
            </a:r>
            <a:r>
              <a:rPr lang="it-IT" sz="2000" dirty="0" smtClean="0"/>
              <a:t>şi</a:t>
            </a:r>
            <a:r>
              <a:rPr lang="ro-RO" sz="2000" dirty="0" smtClean="0"/>
              <a:t> </a:t>
            </a:r>
            <a:r>
              <a:rPr lang="it-IT" sz="2000" dirty="0" smtClean="0"/>
              <a:t>controlează </a:t>
            </a:r>
            <a:r>
              <a:rPr lang="it-IT" sz="2000" dirty="0"/>
              <a:t>canalul de </a:t>
            </a:r>
            <a:r>
              <a:rPr lang="it-IT" sz="2000" dirty="0" smtClean="0"/>
              <a:t>distribuţie</a:t>
            </a:r>
            <a:endParaRPr lang="ro-RO" sz="2000" dirty="0" smtClean="0"/>
          </a:p>
          <a:p>
            <a:r>
              <a:rPr lang="ro-RO" sz="2000" dirty="0"/>
              <a:t>Strategia controlului </a:t>
            </a:r>
            <a:r>
              <a:rPr lang="ro-RO" sz="2000" dirty="0" smtClean="0"/>
              <a:t>total</a:t>
            </a:r>
          </a:p>
          <a:p>
            <a:r>
              <a:rPr lang="ro-RO" sz="2000" dirty="0" smtClean="0"/>
              <a:t>Având in vedere că jocul este distribuit de pe un site al companiei, aceasta are control total asupra jocului. </a:t>
            </a:r>
            <a:endParaRPr lang="ro-RO" sz="2000" dirty="0"/>
          </a:p>
        </p:txBody>
      </p:sp>
    </p:spTree>
    <p:extLst>
      <p:ext uri="{BB962C8B-B14F-4D97-AF65-F5344CB8AC3E}">
        <p14:creationId xmlns:p14="http://schemas.microsoft.com/office/powerpoint/2010/main" val="84452501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a:xfrm>
            <a:off x="1633025" y="441434"/>
            <a:ext cx="8698350" cy="662152"/>
          </a:xfrm>
        </p:spPr>
        <p:txBody>
          <a:bodyPr/>
          <a:lstStyle/>
          <a:p>
            <a:r>
              <a:rPr lang="ro-RO" dirty="0" smtClean="0"/>
              <a:t>Canal de marketing - DIRECT</a:t>
            </a:r>
            <a:endParaRPr lang="ro-RO" dirty="0"/>
          </a:p>
        </p:txBody>
      </p:sp>
      <p:sp>
        <p:nvSpPr>
          <p:cNvPr id="4" name="Substituent text 3"/>
          <p:cNvSpPr>
            <a:spLocks noGrp="1"/>
          </p:cNvSpPr>
          <p:nvPr>
            <p:ph type="body" sz="half" idx="2"/>
          </p:nvPr>
        </p:nvSpPr>
        <p:spPr>
          <a:xfrm>
            <a:off x="208501" y="1103586"/>
            <a:ext cx="8246483" cy="3823138"/>
          </a:xfrm>
        </p:spPr>
        <p:txBody>
          <a:bodyPr>
            <a:normAutofit/>
          </a:bodyPr>
          <a:lstStyle/>
          <a:p>
            <a:r>
              <a:rPr lang="ro-RO" sz="2000" dirty="0"/>
              <a:t>Î</a:t>
            </a:r>
            <a:r>
              <a:rPr lang="ro-RO" sz="2000" dirty="0" smtClean="0"/>
              <a:t>n genere, la toate jocurile gacha magazinul se regăsește </a:t>
            </a:r>
            <a:r>
              <a:rPr lang="ro-RO" sz="2000" dirty="0"/>
              <a:t>î</a:t>
            </a:r>
            <a:r>
              <a:rPr lang="ro-RO" sz="2000" dirty="0" smtClean="0"/>
              <a:t>n interiorul jocului, desigur aceste jocuri fiind pe mobil banii trec prima dată prin ”Playstore”, însă noi vorbim despre locurile prin care trece produsul, ci nu banii. Astfel, odată plătiți banii, consumatorul primește direct în joc bunul cumpărat. Altfel, dacă vorbeam de un produs fizic care se dorea distribuit la un număr cât mai mare de persoane putem spune că numărul de distribuitori s-ar fi mărit </a:t>
            </a:r>
            <a:r>
              <a:rPr lang="ro-RO" sz="2000" dirty="0"/>
              <a:t>î</a:t>
            </a:r>
            <a:r>
              <a:rPr lang="ro-RO" sz="2000" dirty="0" smtClean="0"/>
              <a:t>n funcție de magnitudinea numărului de persoane interesate de produs.</a:t>
            </a:r>
            <a:endParaRPr lang="ro-RO" sz="2000" dirty="0"/>
          </a:p>
        </p:txBody>
      </p:sp>
      <p:pic>
        <p:nvPicPr>
          <p:cNvPr id="6" name="Substituent conținut 5"/>
          <p:cNvPicPr>
            <a:picLocks noGrp="1" noChangeAspect="1"/>
          </p:cNvPicPr>
          <p:nvPr>
            <p:ph idx="1"/>
          </p:nvPr>
        </p:nvPicPr>
        <p:blipFill>
          <a:blip r:embed="rId2"/>
          <a:stretch>
            <a:fillRect/>
          </a:stretch>
        </p:blipFill>
        <p:spPr>
          <a:xfrm>
            <a:off x="8454985" y="-791553"/>
            <a:ext cx="3752781" cy="8339514"/>
          </a:xfrm>
          <a:prstGeom prst="rect">
            <a:avLst/>
          </a:prstGeom>
        </p:spPr>
      </p:pic>
      <p:sp>
        <p:nvSpPr>
          <p:cNvPr id="9" name="CasetăText 8"/>
          <p:cNvSpPr txBox="1"/>
          <p:nvPr/>
        </p:nvSpPr>
        <p:spPr>
          <a:xfrm>
            <a:off x="208500" y="3141721"/>
            <a:ext cx="8131457" cy="4062651"/>
          </a:xfrm>
          <a:prstGeom prst="rect">
            <a:avLst/>
          </a:prstGeom>
          <a:noFill/>
        </p:spPr>
        <p:txBody>
          <a:bodyPr wrap="square" rtlCol="0">
            <a:spAutoFit/>
          </a:bodyPr>
          <a:lstStyle/>
          <a:p>
            <a:r>
              <a:rPr lang="ro-RO" sz="2000" dirty="0"/>
              <a:t>Amploarea </a:t>
            </a:r>
            <a:r>
              <a:rPr lang="ro-RO" sz="2000" dirty="0" smtClean="0"/>
              <a:t>distribuției – Distribuție extensivă</a:t>
            </a:r>
          </a:p>
          <a:p>
            <a:r>
              <a:rPr lang="ro-RO" sz="2000" dirty="0" smtClean="0"/>
              <a:t>Precum am spus, ideea principală este de a reuși să facem ”marfa” valabilă pentru toata lumea, de peste tot de pe pamanat, desigur, acolo unde este și rentabil.</a:t>
            </a:r>
          </a:p>
          <a:p>
            <a:endParaRPr lang="ro-RO" sz="2000" dirty="0" smtClean="0"/>
          </a:p>
          <a:p>
            <a:r>
              <a:rPr lang="ro-RO" sz="2000" dirty="0"/>
              <a:t>Gradul de participare al </a:t>
            </a:r>
            <a:r>
              <a:rPr lang="ro-RO" sz="2000" dirty="0" smtClean="0"/>
              <a:t>organizației – Distribuția produselor </a:t>
            </a:r>
            <a:r>
              <a:rPr lang="ro-RO" sz="2000" dirty="0"/>
              <a:t>prin aparat propriu </a:t>
            </a:r>
            <a:r>
              <a:rPr lang="ro-RO" sz="2000" dirty="0" smtClean="0"/>
              <a:t>și intermediari </a:t>
            </a:r>
          </a:p>
          <a:p>
            <a:r>
              <a:rPr lang="ro-RO" sz="2000" dirty="0"/>
              <a:t>Î</a:t>
            </a:r>
            <a:r>
              <a:rPr lang="ro-RO" sz="2000" dirty="0" smtClean="0"/>
              <a:t>n zilele noastre distribuția jocurilor în format digital, care este și cel mai rentabil se face prin intermediul magazinelor online precum Steam (care cere o </a:t>
            </a:r>
            <a:r>
              <a:rPr lang="ro-RO" sz="2000" dirty="0" smtClean="0"/>
              <a:t>cotă </a:t>
            </a:r>
            <a:r>
              <a:rPr lang="ro-RO" sz="2000" dirty="0" smtClean="0"/>
              <a:t>parte din profit), însă jocul se poate distribui și de pe un site propriu al companiei, de exemplu, unde nu cere nimeni </a:t>
            </a:r>
            <a:r>
              <a:rPr lang="ro-RO" sz="2000" dirty="0" smtClean="0"/>
              <a:t>cotă </a:t>
            </a:r>
            <a:r>
              <a:rPr lang="ro-RO" sz="2000" dirty="0" smtClean="0"/>
              <a:t>parte din profit, e totul al tău, că pana la urmă tu te-ai chinuit la el. </a:t>
            </a:r>
          </a:p>
          <a:p>
            <a:endParaRPr lang="ro-RO" dirty="0"/>
          </a:p>
        </p:txBody>
      </p:sp>
    </p:spTree>
    <p:extLst>
      <p:ext uri="{BB962C8B-B14F-4D97-AF65-F5344CB8AC3E}">
        <p14:creationId xmlns:p14="http://schemas.microsoft.com/office/powerpoint/2010/main" val="219111734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a:xfrm>
            <a:off x="827883" y="599091"/>
            <a:ext cx="3932237" cy="725214"/>
          </a:xfrm>
        </p:spPr>
        <p:txBody>
          <a:bodyPr>
            <a:normAutofit/>
          </a:bodyPr>
          <a:lstStyle/>
          <a:p>
            <a:pPr algn="ctr"/>
            <a:r>
              <a:rPr lang="ro-RO" sz="4000" dirty="0" smtClean="0"/>
              <a:t>Concurența</a:t>
            </a:r>
            <a:endParaRPr lang="ro-RO" sz="4000" dirty="0"/>
          </a:p>
        </p:txBody>
      </p:sp>
      <p:pic>
        <p:nvPicPr>
          <p:cNvPr id="5" name="Substituent conținut 4"/>
          <p:cNvPicPr>
            <a:picLocks noGrp="1" noChangeAspect="1"/>
          </p:cNvPicPr>
          <p:nvPr>
            <p:ph idx="1"/>
          </p:nvPr>
        </p:nvPicPr>
        <p:blipFill>
          <a:blip r:embed="rId2"/>
          <a:stretch>
            <a:fillRect/>
          </a:stretch>
        </p:blipFill>
        <p:spPr>
          <a:xfrm>
            <a:off x="5183188" y="119884"/>
            <a:ext cx="6172200" cy="3077231"/>
          </a:xfrm>
          <a:prstGeom prst="rect">
            <a:avLst/>
          </a:prstGeom>
        </p:spPr>
      </p:pic>
      <p:sp>
        <p:nvSpPr>
          <p:cNvPr id="4" name="Substituent text 3"/>
          <p:cNvSpPr>
            <a:spLocks noGrp="1"/>
          </p:cNvSpPr>
          <p:nvPr>
            <p:ph type="body" sz="half" idx="2"/>
          </p:nvPr>
        </p:nvSpPr>
        <p:spPr>
          <a:xfrm>
            <a:off x="309317" y="1658498"/>
            <a:ext cx="4704117" cy="4947253"/>
          </a:xfrm>
        </p:spPr>
        <p:txBody>
          <a:bodyPr>
            <a:normAutofit/>
          </a:bodyPr>
          <a:lstStyle/>
          <a:p>
            <a:r>
              <a:rPr lang="ro-RO" sz="2000" dirty="0" smtClean="0"/>
              <a:t>După cum am spus, </a:t>
            </a:r>
            <a:r>
              <a:rPr lang="ro-RO" sz="2000" dirty="0"/>
              <a:t>î</a:t>
            </a:r>
            <a:r>
              <a:rPr lang="ro-RO" sz="2000" dirty="0" smtClean="0"/>
              <a:t>n genere concurența are cam aceleași prețuri, singura diferență ar putea reprezenta numărul de ”valută” pe care o </a:t>
            </a:r>
            <a:r>
              <a:rPr lang="ro-RO" sz="2000" dirty="0" smtClean="0"/>
              <a:t>primești. </a:t>
            </a:r>
            <a:r>
              <a:rPr lang="ro-RO" sz="2000" dirty="0"/>
              <a:t>Î</a:t>
            </a:r>
            <a:r>
              <a:rPr lang="ro-RO" sz="2000" dirty="0" smtClean="0"/>
              <a:t>nsă </a:t>
            </a:r>
            <a:r>
              <a:rPr lang="ro-RO" sz="2000" dirty="0" smtClean="0"/>
              <a:t>prin puterea magica a </a:t>
            </a:r>
            <a:r>
              <a:rPr lang="ro-RO" sz="2000" dirty="0" smtClean="0"/>
              <a:t>inflației, </a:t>
            </a:r>
            <a:r>
              <a:rPr lang="ro-RO" sz="2000" dirty="0" smtClean="0"/>
              <a:t>pe care toți o </a:t>
            </a:r>
            <a:r>
              <a:rPr lang="ro-RO" sz="2000" dirty="0" smtClean="0"/>
              <a:t>cunoaștem, </a:t>
            </a:r>
            <a:r>
              <a:rPr lang="ro-RO" sz="2000" dirty="0" smtClean="0"/>
              <a:t>iluzia faptului că deții o sumă exorbitantă, cu care de fapt nu prea poți cumpăra mare lucru nu e foarte </a:t>
            </a:r>
            <a:r>
              <a:rPr lang="ro-RO" sz="2000" dirty="0" smtClean="0"/>
              <a:t>greu </a:t>
            </a:r>
            <a:r>
              <a:rPr lang="ro-RO" sz="2000" dirty="0" smtClean="0"/>
              <a:t>de pus </a:t>
            </a:r>
            <a:r>
              <a:rPr lang="ro-RO" sz="2000" dirty="0"/>
              <a:t>î</a:t>
            </a:r>
            <a:r>
              <a:rPr lang="ro-RO" sz="2000" dirty="0" smtClean="0"/>
              <a:t>n practică.</a:t>
            </a:r>
          </a:p>
          <a:p>
            <a:r>
              <a:rPr lang="ro-RO" sz="2000" dirty="0" smtClean="0"/>
              <a:t>Majoritatea jocurilor gacha de pe mobil folosesc ”Playstore” pentru a-și </a:t>
            </a:r>
            <a:r>
              <a:rPr lang="ro-RO" sz="2000" dirty="0" smtClean="0"/>
              <a:t>distribui </a:t>
            </a:r>
            <a:r>
              <a:rPr lang="ro-RO" sz="2000" dirty="0" smtClean="0"/>
              <a:t>jocul, dând astfel dovadă de o distribuție pe canale scurte. Unele jocuri gacha au și optat să fie valabile pe PC pentru conveniența consumatorilor săi, deși este același joc, și asta prin intermediul site-urilor web deținute de companie prin care se poate </a:t>
            </a:r>
            <a:r>
              <a:rPr lang="ro-RO" sz="2000" dirty="0" err="1" smtClean="0"/>
              <a:t>descarca</a:t>
            </a:r>
            <a:r>
              <a:rPr lang="ro-RO" sz="2000" dirty="0" smtClean="0"/>
              <a:t> </a:t>
            </a:r>
            <a:r>
              <a:rPr lang="ro-RO" sz="2000" dirty="0" smtClean="0"/>
              <a:t>jocul.</a:t>
            </a:r>
            <a:endParaRPr lang="ro-RO" sz="2000" dirty="0"/>
          </a:p>
        </p:txBody>
      </p:sp>
      <p:pic>
        <p:nvPicPr>
          <p:cNvPr id="6" name="Imagine 5"/>
          <p:cNvPicPr>
            <a:picLocks noChangeAspect="1"/>
          </p:cNvPicPr>
          <p:nvPr/>
        </p:nvPicPr>
        <p:blipFill>
          <a:blip r:embed="rId3"/>
          <a:stretch>
            <a:fillRect/>
          </a:stretch>
        </p:blipFill>
        <p:spPr>
          <a:xfrm>
            <a:off x="8269288" y="-156671"/>
            <a:ext cx="4027734" cy="7161815"/>
          </a:xfrm>
          <a:prstGeom prst="rect">
            <a:avLst/>
          </a:prstGeom>
        </p:spPr>
      </p:pic>
    </p:spTree>
    <p:extLst>
      <p:ext uri="{BB962C8B-B14F-4D97-AF65-F5344CB8AC3E}">
        <p14:creationId xmlns:p14="http://schemas.microsoft.com/office/powerpoint/2010/main" val="119349250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a:xfrm>
            <a:off x="573978" y="169479"/>
            <a:ext cx="5844791" cy="520262"/>
          </a:xfrm>
        </p:spPr>
        <p:txBody>
          <a:bodyPr>
            <a:normAutofit fontScale="90000"/>
          </a:bodyPr>
          <a:lstStyle/>
          <a:p>
            <a:pPr algn="ctr"/>
            <a:r>
              <a:rPr lang="ro-RO" dirty="0"/>
              <a:t>CREAŢIA MESAJULUI</a:t>
            </a:r>
          </a:p>
        </p:txBody>
      </p:sp>
      <p:pic>
        <p:nvPicPr>
          <p:cNvPr id="9" name="Substituent conținut 8"/>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6992749" y="-520262"/>
            <a:ext cx="5199251" cy="7378262"/>
          </a:xfrm>
        </p:spPr>
      </p:pic>
      <p:sp>
        <p:nvSpPr>
          <p:cNvPr id="4" name="Substituent text 3"/>
          <p:cNvSpPr>
            <a:spLocks noGrp="1"/>
          </p:cNvSpPr>
          <p:nvPr>
            <p:ph type="body" sz="half" idx="2"/>
          </p:nvPr>
        </p:nvSpPr>
        <p:spPr>
          <a:xfrm>
            <a:off x="0" y="768569"/>
            <a:ext cx="6992749" cy="6089431"/>
          </a:xfrm>
        </p:spPr>
        <p:txBody>
          <a:bodyPr>
            <a:normAutofit/>
          </a:bodyPr>
          <a:lstStyle/>
          <a:p>
            <a:r>
              <a:rPr lang="ro-RO" sz="2000" dirty="0" smtClean="0"/>
              <a:t>Strategia mesajului – strategia </a:t>
            </a:r>
            <a:r>
              <a:rPr lang="ro-RO" sz="2000" dirty="0" smtClean="0"/>
              <a:t>cognitivă </a:t>
            </a:r>
            <a:r>
              <a:rPr lang="ro-RO" sz="2000" dirty="0" smtClean="0"/>
              <a:t>– strategia </a:t>
            </a:r>
            <a:r>
              <a:rPr lang="ro-RO" sz="2000" dirty="0" smtClean="0"/>
              <a:t>hiperbolă </a:t>
            </a:r>
            <a:r>
              <a:rPr lang="ro-RO" sz="2000" dirty="0" smtClean="0"/>
              <a:t>– nu poate fi testat faptul că jocul chiar ne </a:t>
            </a:r>
            <a:r>
              <a:rPr lang="ro-RO" sz="2000" dirty="0" smtClean="0"/>
              <a:t>educă </a:t>
            </a:r>
            <a:r>
              <a:rPr lang="ro-RO" sz="2000" dirty="0" smtClean="0"/>
              <a:t>în cum funcționează procentele. Deși o </a:t>
            </a:r>
            <a:r>
              <a:rPr lang="ro-RO" sz="2000" dirty="0" smtClean="0"/>
              <a:t>bună </a:t>
            </a:r>
            <a:r>
              <a:rPr lang="ro-RO" sz="2000" dirty="0" smtClean="0"/>
              <a:t>înțelegere a acestora ar duce la maximizarea norocului tău posibil.</a:t>
            </a:r>
          </a:p>
          <a:p>
            <a:r>
              <a:rPr lang="ro-RO" sz="2000" dirty="0" smtClean="0"/>
              <a:t>Abordarea </a:t>
            </a:r>
            <a:r>
              <a:rPr lang="ro-RO" sz="2000" dirty="0" smtClean="0"/>
              <a:t>publicitară </a:t>
            </a:r>
            <a:r>
              <a:rPr lang="ro-RO" sz="2000" dirty="0" smtClean="0"/>
              <a:t>– Umorul – fraza ”3% </a:t>
            </a:r>
            <a:r>
              <a:rPr lang="ro-RO" sz="2000" dirty="0" err="1" smtClean="0"/>
              <a:t>my</a:t>
            </a:r>
            <a:r>
              <a:rPr lang="ro-RO" sz="2000" dirty="0" smtClean="0"/>
              <a:t> </a:t>
            </a:r>
            <a:r>
              <a:rPr lang="ro-RO" sz="2000" dirty="0" err="1" smtClean="0"/>
              <a:t>ass</a:t>
            </a:r>
            <a:r>
              <a:rPr lang="ro-RO" sz="2000" dirty="0" smtClean="0"/>
              <a:t>„ simbolizează șansa mică pe care o ai în joc de a obține obiecte virtuale bune și dorite. Având </a:t>
            </a:r>
            <a:r>
              <a:rPr lang="ro-RO" sz="2000" dirty="0"/>
              <a:t>î</a:t>
            </a:r>
            <a:r>
              <a:rPr lang="ro-RO" sz="2000" dirty="0" smtClean="0"/>
              <a:t>n vedere că până la urmă, conceptul intrinsec al jocurilor de tip </a:t>
            </a:r>
            <a:r>
              <a:rPr lang="ro-RO" sz="2000" dirty="0" err="1" smtClean="0"/>
              <a:t>gacha</a:t>
            </a:r>
            <a:r>
              <a:rPr lang="ro-RO" sz="2000" dirty="0" smtClean="0"/>
              <a:t> este norocul slab, pentru ca oamenii să nu obțină obiectele mult dorite așa ușor </a:t>
            </a:r>
            <a:r>
              <a:rPr lang="ro-RO" sz="2000" dirty="0"/>
              <a:t>ș</a:t>
            </a:r>
            <a:r>
              <a:rPr lang="ro-RO" sz="2000" dirty="0" smtClean="0"/>
              <a:t>i pentru ai stimula apoi să plătească pentru o noua șansă de ași </a:t>
            </a:r>
            <a:r>
              <a:rPr lang="ro-RO" sz="2000" dirty="0"/>
              <a:t>î</a:t>
            </a:r>
            <a:r>
              <a:rPr lang="ro-RO" sz="2000" dirty="0" smtClean="0"/>
              <a:t>ncerca norocul, este imposibil ca un consumator sa nu treacă prin experiența asta. Umorul e legat de atributul brandului de a fi un joc cu noroc prost, a cărui beneficii le reprezintă dificultatea pe care consumatorul o va avea </a:t>
            </a:r>
            <a:r>
              <a:rPr lang="ro-RO" sz="2000" dirty="0"/>
              <a:t>î</a:t>
            </a:r>
            <a:r>
              <a:rPr lang="ro-RO" sz="2000" dirty="0" smtClean="0"/>
              <a:t>n </a:t>
            </a:r>
            <a:r>
              <a:rPr lang="ro-RO" sz="2000" dirty="0" smtClean="0"/>
              <a:t>joc după acest noroc prost.</a:t>
            </a:r>
            <a:endParaRPr lang="ro-RO" sz="2000" dirty="0"/>
          </a:p>
          <a:p>
            <a:r>
              <a:rPr lang="ro-RO" sz="2000" dirty="0" err="1" smtClean="0"/>
              <a:t>Spokesperson</a:t>
            </a:r>
            <a:r>
              <a:rPr lang="ro-RO" sz="2000" dirty="0" smtClean="0"/>
              <a:t> – oameni obișnuiți, adică consumatorii loiali ai jocului care găsesc </a:t>
            </a:r>
            <a:r>
              <a:rPr lang="ro-RO" sz="2000" dirty="0" smtClean="0"/>
              <a:t>această </a:t>
            </a:r>
            <a:r>
              <a:rPr lang="ro-RO" sz="2000" dirty="0" smtClean="0"/>
              <a:t>parte a jocului </a:t>
            </a:r>
            <a:r>
              <a:rPr lang="ro-RO" sz="2000" dirty="0" smtClean="0"/>
              <a:t>distractivă</a:t>
            </a:r>
            <a:endParaRPr lang="ro-RO" sz="2000" dirty="0" smtClean="0"/>
          </a:p>
          <a:p>
            <a:r>
              <a:rPr lang="ro-RO" sz="2000" dirty="0" smtClean="0"/>
              <a:t>Structura </a:t>
            </a:r>
            <a:r>
              <a:rPr lang="ro-RO" sz="2000" dirty="0" smtClean="0"/>
              <a:t>publicitară </a:t>
            </a:r>
            <a:r>
              <a:rPr lang="en-US" sz="2000" dirty="0" smtClean="0"/>
              <a:t>:</a:t>
            </a:r>
            <a:endParaRPr lang="ro-RO" sz="2000" dirty="0" smtClean="0"/>
          </a:p>
          <a:p>
            <a:r>
              <a:rPr lang="ro-RO" sz="2000" dirty="0"/>
              <a:t>Expunerea promisiunii - </a:t>
            </a:r>
            <a:r>
              <a:rPr lang="ro-RO" sz="2000" dirty="0" err="1" smtClean="0"/>
              <a:t>Headline</a:t>
            </a:r>
            <a:endParaRPr lang="en-US" sz="2000" dirty="0" smtClean="0"/>
          </a:p>
          <a:p>
            <a:r>
              <a:rPr lang="ro-RO" sz="2000" dirty="0" smtClean="0"/>
              <a:t>Beneficiul promis – </a:t>
            </a:r>
            <a:r>
              <a:rPr lang="ro-RO" sz="2000" dirty="0" err="1" smtClean="0"/>
              <a:t>Subheadline</a:t>
            </a:r>
            <a:endParaRPr lang="ro-RO" sz="2000" dirty="0" smtClean="0"/>
          </a:p>
        </p:txBody>
      </p:sp>
      <p:pic>
        <p:nvPicPr>
          <p:cNvPr id="5" name="Imagin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92749" y="-520262"/>
            <a:ext cx="5217649" cy="7378262"/>
          </a:xfrm>
          <a:prstGeom prst="rect">
            <a:avLst/>
          </a:prstGeom>
        </p:spPr>
      </p:pic>
      <p:sp>
        <p:nvSpPr>
          <p:cNvPr id="3" name="CasetăText 2"/>
          <p:cNvSpPr txBox="1"/>
          <p:nvPr/>
        </p:nvSpPr>
        <p:spPr>
          <a:xfrm>
            <a:off x="8073196" y="1444418"/>
            <a:ext cx="2238704" cy="307777"/>
          </a:xfrm>
          <a:prstGeom prst="rect">
            <a:avLst/>
          </a:prstGeom>
          <a:noFill/>
        </p:spPr>
        <p:txBody>
          <a:bodyPr wrap="square" rtlCol="0">
            <a:spAutoFit/>
          </a:bodyPr>
          <a:lstStyle/>
          <a:p>
            <a:r>
              <a:rPr lang="ro-RO" sz="1400" dirty="0" smtClean="0">
                <a:solidFill>
                  <a:schemeClr val="bg1"/>
                </a:solidFill>
              </a:rPr>
              <a:t>- A satisfied customer</a:t>
            </a:r>
            <a:endParaRPr lang="ro-RO" sz="1400" dirty="0">
              <a:solidFill>
                <a:schemeClr val="bg1"/>
              </a:solidFill>
            </a:endParaRPr>
          </a:p>
        </p:txBody>
      </p:sp>
    </p:spTree>
    <p:extLst>
      <p:ext uri="{BB962C8B-B14F-4D97-AF65-F5344CB8AC3E}">
        <p14:creationId xmlns:p14="http://schemas.microsoft.com/office/powerpoint/2010/main" val="110278391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a:xfrm>
            <a:off x="72016" y="285750"/>
            <a:ext cx="4619625" cy="698500"/>
          </a:xfrm>
        </p:spPr>
        <p:txBody>
          <a:bodyPr/>
          <a:lstStyle/>
          <a:p>
            <a:r>
              <a:rPr lang="ro-RO" dirty="0" smtClean="0"/>
              <a:t>Site-uri pentru promovare</a:t>
            </a:r>
            <a:endParaRPr lang="ro-RO" dirty="0"/>
          </a:p>
        </p:txBody>
      </p:sp>
      <p:pic>
        <p:nvPicPr>
          <p:cNvPr id="6" name="Substituent conținut 5"/>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14636" r="15707"/>
          <a:stretch/>
        </p:blipFill>
        <p:spPr>
          <a:xfrm>
            <a:off x="4691641" y="457200"/>
            <a:ext cx="7500359" cy="6056838"/>
          </a:xfrm>
        </p:spPr>
      </p:pic>
      <p:sp>
        <p:nvSpPr>
          <p:cNvPr id="4" name="Substituent text 3"/>
          <p:cNvSpPr>
            <a:spLocks noGrp="1"/>
          </p:cNvSpPr>
          <p:nvPr>
            <p:ph type="body" sz="half" idx="2"/>
          </p:nvPr>
        </p:nvSpPr>
        <p:spPr>
          <a:xfrm>
            <a:off x="415709" y="1579825"/>
            <a:ext cx="3932237" cy="3811588"/>
          </a:xfrm>
        </p:spPr>
        <p:txBody>
          <a:bodyPr/>
          <a:lstStyle/>
          <a:p>
            <a:r>
              <a:rPr lang="ro-RO" dirty="0">
                <a:hlinkClick r:id="rId3"/>
              </a:rPr>
              <a:t>https://gamepress.gg</a:t>
            </a:r>
            <a:r>
              <a:rPr lang="ro-RO" dirty="0" smtClean="0">
                <a:hlinkClick r:id="rId3"/>
              </a:rPr>
              <a:t>/</a:t>
            </a:r>
            <a:endParaRPr lang="ro-RO" dirty="0" smtClean="0"/>
          </a:p>
          <a:p>
            <a:r>
              <a:rPr lang="ro-RO" dirty="0">
                <a:hlinkClick r:id="rId4"/>
              </a:rPr>
              <a:t>https://</a:t>
            </a:r>
            <a:r>
              <a:rPr lang="ro-RO" dirty="0" smtClean="0">
                <a:hlinkClick r:id="rId4"/>
              </a:rPr>
              <a:t>www.reddit.com/r/gachagaming</a:t>
            </a:r>
            <a:endParaRPr lang="ro-RO" dirty="0" smtClean="0"/>
          </a:p>
          <a:p>
            <a:r>
              <a:rPr lang="ro-RO" dirty="0">
                <a:hlinkClick r:id="rId5"/>
              </a:rPr>
              <a:t>https://kongbakpao.com</a:t>
            </a:r>
            <a:r>
              <a:rPr lang="ro-RO" dirty="0" smtClean="0">
                <a:hlinkClick r:id="rId5"/>
              </a:rPr>
              <a:t>/</a:t>
            </a:r>
            <a:endParaRPr lang="ro-RO" dirty="0" smtClean="0"/>
          </a:p>
          <a:p>
            <a:r>
              <a:rPr lang="ro-RO" dirty="0" smtClean="0"/>
              <a:t>Site-uri pe care pasionații de jocuri </a:t>
            </a:r>
            <a:r>
              <a:rPr lang="ro-RO" dirty="0" err="1" smtClean="0"/>
              <a:t>gacha</a:t>
            </a:r>
            <a:r>
              <a:rPr lang="ro-RO" dirty="0" smtClean="0"/>
              <a:t> tind </a:t>
            </a:r>
            <a:r>
              <a:rPr lang="ro-RO" dirty="0" smtClean="0"/>
              <a:t>să </a:t>
            </a:r>
            <a:r>
              <a:rPr lang="ro-RO" dirty="0" smtClean="0"/>
              <a:t>acceseze regulat, </a:t>
            </a:r>
            <a:r>
              <a:rPr lang="ro-RO" dirty="0" smtClean="0"/>
              <a:t>datorită </a:t>
            </a:r>
            <a:r>
              <a:rPr lang="ro-RO" dirty="0" smtClean="0"/>
              <a:t>faptului că obțin </a:t>
            </a:r>
            <a:r>
              <a:rPr lang="ro-RO" dirty="0" smtClean="0"/>
              <a:t>strategii </a:t>
            </a:r>
            <a:r>
              <a:rPr lang="ro-RO" dirty="0" smtClean="0"/>
              <a:t>și alte informații importante despre diverse astfel de jocuri.</a:t>
            </a:r>
            <a:endParaRPr lang="ro-RO" dirty="0"/>
          </a:p>
        </p:txBody>
      </p:sp>
      <p:pic>
        <p:nvPicPr>
          <p:cNvPr id="7" name="Imagine 6"/>
          <p:cNvPicPr>
            <a:picLocks noChangeAspect="1"/>
          </p:cNvPicPr>
          <p:nvPr/>
        </p:nvPicPr>
        <p:blipFill rotWithShape="1">
          <a:blip r:embed="rId6" cstate="print">
            <a:extLst>
              <a:ext uri="{28A0092B-C50C-407E-A947-70E740481C1C}">
                <a14:useLocalDpi xmlns:a14="http://schemas.microsoft.com/office/drawing/2010/main" val="0"/>
              </a:ext>
            </a:extLst>
          </a:blip>
          <a:srcRect l="50000" t="8704" b="11111"/>
          <a:stretch/>
        </p:blipFill>
        <p:spPr>
          <a:xfrm>
            <a:off x="903876" y="3733799"/>
            <a:ext cx="2955901" cy="2666469"/>
          </a:xfrm>
          <a:prstGeom prst="rect">
            <a:avLst/>
          </a:prstGeom>
        </p:spPr>
      </p:pic>
    </p:spTree>
    <p:extLst>
      <p:ext uri="{BB962C8B-B14F-4D97-AF65-F5344CB8AC3E}">
        <p14:creationId xmlns:p14="http://schemas.microsoft.com/office/powerpoint/2010/main" val="143047746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a:xfrm>
            <a:off x="838200" y="365125"/>
            <a:ext cx="8202105" cy="1325563"/>
          </a:xfrm>
        </p:spPr>
        <p:txBody>
          <a:bodyPr/>
          <a:lstStyle/>
          <a:p>
            <a:r>
              <a:rPr lang="ro-RO" dirty="0" smtClean="0"/>
              <a:t>Structura unui joc de tip </a:t>
            </a:r>
            <a:r>
              <a:rPr lang="ro-RO" dirty="0" err="1" smtClean="0"/>
              <a:t>Gacha</a:t>
            </a:r>
            <a:r>
              <a:rPr lang="ro-RO" dirty="0" smtClean="0"/>
              <a:t>  </a:t>
            </a:r>
            <a:endParaRPr lang="ro-RO" dirty="0"/>
          </a:p>
        </p:txBody>
      </p:sp>
      <p:pic>
        <p:nvPicPr>
          <p:cNvPr id="5" name="Substituent conținut 4"/>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200" y="1572954"/>
            <a:ext cx="5181600" cy="2706624"/>
          </a:xfrm>
        </p:spPr>
      </p:pic>
      <p:pic>
        <p:nvPicPr>
          <p:cNvPr id="6" name="Substituent conținut 5"/>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019800" y="1618357"/>
            <a:ext cx="5181600" cy="2560320"/>
          </a:xfrm>
        </p:spPr>
      </p:pic>
      <p:sp>
        <p:nvSpPr>
          <p:cNvPr id="3" name="CasetăText 2"/>
          <p:cNvSpPr txBox="1"/>
          <p:nvPr/>
        </p:nvSpPr>
        <p:spPr>
          <a:xfrm>
            <a:off x="0" y="4549676"/>
            <a:ext cx="12192000" cy="2308324"/>
          </a:xfrm>
          <a:prstGeom prst="rect">
            <a:avLst/>
          </a:prstGeom>
          <a:noFill/>
        </p:spPr>
        <p:txBody>
          <a:bodyPr wrap="square" rtlCol="0">
            <a:spAutoFit/>
          </a:bodyPr>
          <a:lstStyle/>
          <a:p>
            <a:r>
              <a:rPr lang="ro-RO" dirty="0" smtClean="0"/>
              <a:t>Având în vedere că toate jocurile </a:t>
            </a:r>
            <a:r>
              <a:rPr lang="ro-RO" dirty="0" err="1" smtClean="0"/>
              <a:t>gacha</a:t>
            </a:r>
            <a:r>
              <a:rPr lang="ro-RO" dirty="0" smtClean="0"/>
              <a:t> urmează o astfel de structură, sau o variațiune a sa, putem spune că competitorii nu au o gamă sortimentală per se, ci fiecare ademenește clienții prin personajele pe care jocul le are. De asemenea, un astfel de joc are nevoie de un fel de angajament din partea producătorului. Jocul trebuie să fie inovat în fiecare lună. Să aducă ceva nou mereu pentru a menține fanii interesați, căci până la urmă, acest tip de jocuri nu este complex, ba chiar foarte simplist, și astfel e mai greu ca o persoana să se piardă pentru mult timp în lumea pe care jocul o creează, prin urmare e nevoie de noutate. Și datorită acestor motive compania e nevoită să se axeze pe un singur produs. De asemenea, tipul de produs ar face în așa fel încât un nou produs ”sortimental„ creat de companie ar deveni concurența celuilalt produs al companiei, posibil ajungând în cazul în care tot ce ar îndeplini o astfel de creație costisitoare ar fi să fure din propria bază de fani.</a:t>
            </a:r>
            <a:endParaRPr lang="ro-RO" dirty="0"/>
          </a:p>
        </p:txBody>
      </p:sp>
    </p:spTree>
    <p:extLst>
      <p:ext uri="{BB962C8B-B14F-4D97-AF65-F5344CB8AC3E}">
        <p14:creationId xmlns:p14="http://schemas.microsoft.com/office/powerpoint/2010/main" val="413037057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a:xfrm>
            <a:off x="10127820" y="120782"/>
            <a:ext cx="1880041" cy="3001420"/>
          </a:xfrm>
        </p:spPr>
        <p:txBody>
          <a:bodyPr>
            <a:normAutofit fontScale="90000"/>
          </a:bodyPr>
          <a:lstStyle/>
          <a:p>
            <a:r>
              <a:rPr lang="ro-RO" dirty="0" smtClean="0"/>
              <a:t>Cotă de piață -</a:t>
            </a:r>
            <a:br>
              <a:rPr lang="ro-RO" dirty="0" smtClean="0"/>
            </a:br>
            <a:r>
              <a:rPr lang="ro-RO" dirty="0" smtClean="0"/>
              <a:t>Cifra de afaceri</a:t>
            </a:r>
            <a:endParaRPr lang="ro-RO" dirty="0"/>
          </a:p>
        </p:txBody>
      </p:sp>
      <p:pic>
        <p:nvPicPr>
          <p:cNvPr id="5" name="Substituent conținut 4"/>
          <p:cNvPicPr>
            <a:picLocks noGrp="1" noChangeAspect="1"/>
          </p:cNvPicPr>
          <p:nvPr>
            <p:ph sz="half" idx="1"/>
          </p:nvPr>
        </p:nvPicPr>
        <p:blipFill>
          <a:blip r:embed="rId2"/>
          <a:stretch>
            <a:fillRect/>
          </a:stretch>
        </p:blipFill>
        <p:spPr>
          <a:xfrm>
            <a:off x="0" y="0"/>
            <a:ext cx="3753920" cy="6851618"/>
          </a:xfrm>
          <a:prstGeom prst="rect">
            <a:avLst/>
          </a:prstGeom>
        </p:spPr>
      </p:pic>
      <p:pic>
        <p:nvPicPr>
          <p:cNvPr id="6" name="Substituent conținut 5"/>
          <p:cNvPicPr>
            <a:picLocks noGrp="1" noChangeAspect="1"/>
          </p:cNvPicPr>
          <p:nvPr>
            <p:ph sz="half" idx="2"/>
          </p:nvPr>
        </p:nvPicPr>
        <p:blipFill>
          <a:blip r:embed="rId3"/>
          <a:stretch>
            <a:fillRect/>
          </a:stretch>
        </p:blipFill>
        <p:spPr>
          <a:xfrm>
            <a:off x="3753920" y="3242984"/>
            <a:ext cx="8449485" cy="3608634"/>
          </a:xfrm>
          <a:prstGeom prst="rect">
            <a:avLst/>
          </a:prstGeom>
        </p:spPr>
      </p:pic>
      <p:pic>
        <p:nvPicPr>
          <p:cNvPr id="7" name="Imagine 6"/>
          <p:cNvPicPr>
            <a:picLocks noChangeAspect="1"/>
          </p:cNvPicPr>
          <p:nvPr/>
        </p:nvPicPr>
        <p:blipFill>
          <a:blip r:embed="rId4"/>
          <a:stretch>
            <a:fillRect/>
          </a:stretch>
        </p:blipFill>
        <p:spPr>
          <a:xfrm>
            <a:off x="3753921" y="0"/>
            <a:ext cx="6178356" cy="3877451"/>
          </a:xfrm>
          <a:prstGeom prst="rect">
            <a:avLst/>
          </a:prstGeom>
        </p:spPr>
      </p:pic>
    </p:spTree>
    <p:extLst>
      <p:ext uri="{BB962C8B-B14F-4D97-AF65-F5344CB8AC3E}">
        <p14:creationId xmlns:p14="http://schemas.microsoft.com/office/powerpoint/2010/main" val="37612394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ine 6"/>
          <p:cNvPicPr>
            <a:picLocks noChangeAspect="1"/>
          </p:cNvPicPr>
          <p:nvPr/>
        </p:nvPicPr>
        <p:blipFill>
          <a:blip r:embed="rId2"/>
          <a:stretch>
            <a:fillRect/>
          </a:stretch>
        </p:blipFill>
        <p:spPr>
          <a:xfrm>
            <a:off x="0" y="2142517"/>
            <a:ext cx="7048500" cy="4762500"/>
          </a:xfrm>
          <a:prstGeom prst="rect">
            <a:avLst/>
          </a:prstGeom>
        </p:spPr>
      </p:pic>
      <p:sp>
        <p:nvSpPr>
          <p:cNvPr id="2" name="Titlu 1"/>
          <p:cNvSpPr>
            <a:spLocks noGrp="1"/>
          </p:cNvSpPr>
          <p:nvPr>
            <p:ph type="title"/>
          </p:nvPr>
        </p:nvSpPr>
        <p:spPr>
          <a:xfrm>
            <a:off x="0" y="408477"/>
            <a:ext cx="7010400" cy="1325563"/>
          </a:xfrm>
        </p:spPr>
        <p:txBody>
          <a:bodyPr/>
          <a:lstStyle/>
          <a:p>
            <a:pPr algn="ctr"/>
            <a:r>
              <a:rPr lang="ro-RO" dirty="0" smtClean="0"/>
              <a:t>Statistici pentru venituri din piața jocurilor mobile</a:t>
            </a:r>
            <a:endParaRPr lang="ro-RO" dirty="0"/>
          </a:p>
        </p:txBody>
      </p:sp>
      <p:pic>
        <p:nvPicPr>
          <p:cNvPr id="5" name="Substituent conținut 4"/>
          <p:cNvPicPr>
            <a:picLocks noGrp="1" noChangeAspect="1"/>
          </p:cNvPicPr>
          <p:nvPr>
            <p:ph sz="half" idx="1"/>
          </p:nvPr>
        </p:nvPicPr>
        <p:blipFill>
          <a:blip r:embed="rId3"/>
          <a:stretch>
            <a:fillRect/>
          </a:stretch>
        </p:blipFill>
        <p:spPr>
          <a:xfrm>
            <a:off x="7010400" y="0"/>
            <a:ext cx="5181600" cy="3359106"/>
          </a:xfrm>
          <a:prstGeom prst="rect">
            <a:avLst/>
          </a:prstGeom>
        </p:spPr>
      </p:pic>
      <p:pic>
        <p:nvPicPr>
          <p:cNvPr id="6" name="Substituent conținut 5"/>
          <p:cNvPicPr>
            <a:picLocks noGrp="1" noChangeAspect="1"/>
          </p:cNvPicPr>
          <p:nvPr>
            <p:ph sz="half" idx="2"/>
          </p:nvPr>
        </p:nvPicPr>
        <p:blipFill>
          <a:blip r:embed="rId4"/>
          <a:stretch>
            <a:fillRect/>
          </a:stretch>
        </p:blipFill>
        <p:spPr>
          <a:xfrm>
            <a:off x="7048500" y="3349368"/>
            <a:ext cx="5181600" cy="3555649"/>
          </a:xfrm>
          <a:prstGeom prst="rect">
            <a:avLst/>
          </a:prstGeom>
        </p:spPr>
      </p:pic>
    </p:spTree>
    <p:extLst>
      <p:ext uri="{BB962C8B-B14F-4D97-AF65-F5344CB8AC3E}">
        <p14:creationId xmlns:p14="http://schemas.microsoft.com/office/powerpoint/2010/main" val="228558413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a:xfrm>
            <a:off x="696601" y="413797"/>
            <a:ext cx="5678905" cy="2273969"/>
          </a:xfrm>
        </p:spPr>
        <p:txBody>
          <a:bodyPr>
            <a:normAutofit/>
          </a:bodyPr>
          <a:lstStyle/>
          <a:p>
            <a:r>
              <a:rPr lang="ro-RO" dirty="0" smtClean="0"/>
              <a:t>Statistici despre structura jucătorilor plătitori în </a:t>
            </a:r>
            <a:r>
              <a:rPr lang="ro-RO" dirty="0" err="1" smtClean="0"/>
              <a:t>gacha</a:t>
            </a:r>
            <a:r>
              <a:rPr lang="ro-RO" dirty="0" smtClean="0"/>
              <a:t>-uri</a:t>
            </a:r>
            <a:endParaRPr lang="ro-RO" dirty="0"/>
          </a:p>
        </p:txBody>
      </p:sp>
      <p:pic>
        <p:nvPicPr>
          <p:cNvPr id="5" name="Substituent conținut 4"/>
          <p:cNvPicPr>
            <a:picLocks noGrp="1" noChangeAspect="1"/>
          </p:cNvPicPr>
          <p:nvPr>
            <p:ph sz="half" idx="2"/>
          </p:nvPr>
        </p:nvPicPr>
        <p:blipFill>
          <a:blip r:embed="rId2"/>
          <a:stretch>
            <a:fillRect/>
          </a:stretch>
        </p:blipFill>
        <p:spPr>
          <a:xfrm>
            <a:off x="7514004" y="2892251"/>
            <a:ext cx="4677996" cy="4351338"/>
          </a:xfrm>
          <a:prstGeom prst="rect">
            <a:avLst/>
          </a:prstGeom>
        </p:spPr>
      </p:pic>
      <p:pic>
        <p:nvPicPr>
          <p:cNvPr id="6" name="Substituent conținut 5"/>
          <p:cNvPicPr>
            <a:picLocks noGrp="1" noChangeAspect="1"/>
          </p:cNvPicPr>
          <p:nvPr>
            <p:ph sz="half" idx="1"/>
          </p:nvPr>
        </p:nvPicPr>
        <p:blipFill>
          <a:blip r:embed="rId3"/>
          <a:stretch>
            <a:fillRect/>
          </a:stretch>
        </p:blipFill>
        <p:spPr>
          <a:xfrm>
            <a:off x="7010400" y="0"/>
            <a:ext cx="5181600" cy="3518452"/>
          </a:xfrm>
          <a:prstGeom prst="rect">
            <a:avLst/>
          </a:prstGeom>
        </p:spPr>
      </p:pic>
      <p:pic>
        <p:nvPicPr>
          <p:cNvPr id="7" name="Imagine 6"/>
          <p:cNvPicPr>
            <a:picLocks noChangeAspect="1"/>
          </p:cNvPicPr>
          <p:nvPr/>
        </p:nvPicPr>
        <p:blipFill>
          <a:blip r:embed="rId4"/>
          <a:stretch>
            <a:fillRect/>
          </a:stretch>
        </p:blipFill>
        <p:spPr>
          <a:xfrm>
            <a:off x="61706" y="3101563"/>
            <a:ext cx="6948694" cy="3756437"/>
          </a:xfrm>
          <a:prstGeom prst="rect">
            <a:avLst/>
          </a:prstGeom>
        </p:spPr>
      </p:pic>
    </p:spTree>
    <p:extLst>
      <p:ext uri="{BB962C8B-B14F-4D97-AF65-F5344CB8AC3E}">
        <p14:creationId xmlns:p14="http://schemas.microsoft.com/office/powerpoint/2010/main" val="223759018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a:xfrm>
            <a:off x="263951" y="365125"/>
            <a:ext cx="11697440" cy="1325563"/>
          </a:xfrm>
        </p:spPr>
        <p:txBody>
          <a:bodyPr/>
          <a:lstStyle/>
          <a:p>
            <a:r>
              <a:rPr lang="ro-RO" dirty="0" smtClean="0"/>
              <a:t>Potența jocurilor de telefon pe piața jocurilor video</a:t>
            </a:r>
            <a:endParaRPr lang="ro-RO" dirty="0"/>
          </a:p>
        </p:txBody>
      </p:sp>
      <p:pic>
        <p:nvPicPr>
          <p:cNvPr id="5" name="Substituent conținut 4"/>
          <p:cNvPicPr>
            <a:picLocks noGrp="1" noChangeAspect="1"/>
          </p:cNvPicPr>
          <p:nvPr>
            <p:ph sz="half" idx="1"/>
          </p:nvPr>
        </p:nvPicPr>
        <p:blipFill>
          <a:blip r:embed="rId2"/>
          <a:stretch>
            <a:fillRect/>
          </a:stretch>
        </p:blipFill>
        <p:spPr>
          <a:xfrm>
            <a:off x="0" y="2506662"/>
            <a:ext cx="4224175" cy="4351338"/>
          </a:xfrm>
          <a:prstGeom prst="rect">
            <a:avLst/>
          </a:prstGeom>
        </p:spPr>
      </p:pic>
      <p:pic>
        <p:nvPicPr>
          <p:cNvPr id="6" name="Substituent conținut 5"/>
          <p:cNvPicPr>
            <a:picLocks noGrp="1" noChangeAspect="1"/>
          </p:cNvPicPr>
          <p:nvPr>
            <p:ph sz="half" idx="2"/>
          </p:nvPr>
        </p:nvPicPr>
        <p:blipFill>
          <a:blip r:embed="rId3"/>
          <a:stretch>
            <a:fillRect/>
          </a:stretch>
        </p:blipFill>
        <p:spPr>
          <a:xfrm>
            <a:off x="4224174" y="2506663"/>
            <a:ext cx="7737217" cy="4351338"/>
          </a:xfrm>
          <a:prstGeom prst="rect">
            <a:avLst/>
          </a:prstGeom>
        </p:spPr>
      </p:pic>
    </p:spTree>
    <p:extLst>
      <p:ext uri="{BB962C8B-B14F-4D97-AF65-F5344CB8AC3E}">
        <p14:creationId xmlns:p14="http://schemas.microsoft.com/office/powerpoint/2010/main" val="191833754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a:xfrm>
            <a:off x="637674" y="365125"/>
            <a:ext cx="7182852" cy="1325563"/>
          </a:xfrm>
        </p:spPr>
        <p:txBody>
          <a:bodyPr/>
          <a:lstStyle/>
          <a:p>
            <a:r>
              <a:rPr lang="ro-RO" dirty="0" smtClean="0"/>
              <a:t>Diferența vizuală dintre un joc pe telefon și unul pe calculator</a:t>
            </a:r>
            <a:endParaRPr lang="ro-RO" dirty="0"/>
          </a:p>
        </p:txBody>
      </p:sp>
      <p:pic>
        <p:nvPicPr>
          <p:cNvPr id="5" name="Substituent conținut 4"/>
          <p:cNvPicPr>
            <a:picLocks noGrp="1" noChangeAspect="1"/>
          </p:cNvPicPr>
          <p:nvPr>
            <p:ph sz="half" idx="1"/>
          </p:nvPr>
        </p:nvPicPr>
        <p:blipFill>
          <a:blip r:embed="rId2"/>
          <a:stretch>
            <a:fillRect/>
          </a:stretch>
        </p:blipFill>
        <p:spPr>
          <a:xfrm>
            <a:off x="0" y="2170689"/>
            <a:ext cx="8332996" cy="4687311"/>
          </a:xfrm>
          <a:prstGeom prst="rect">
            <a:avLst/>
          </a:prstGeom>
        </p:spPr>
      </p:pic>
      <p:pic>
        <p:nvPicPr>
          <p:cNvPr id="8" name="Substituent conținut 7"/>
          <p:cNvPicPr>
            <a:picLocks noGrp="1" noChangeAspect="1"/>
          </p:cNvPicPr>
          <p:nvPr>
            <p:ph sz="half" idx="2"/>
          </p:nvPr>
        </p:nvPicPr>
        <p:blipFill>
          <a:blip r:embed="rId3"/>
          <a:stretch>
            <a:fillRect/>
          </a:stretch>
        </p:blipFill>
        <p:spPr>
          <a:xfrm>
            <a:off x="8332996" y="0"/>
            <a:ext cx="3859003" cy="6858000"/>
          </a:xfrm>
          <a:prstGeom prst="rect">
            <a:avLst/>
          </a:prstGeom>
        </p:spPr>
      </p:pic>
      <p:sp>
        <p:nvSpPr>
          <p:cNvPr id="3" name="CasetăText 2"/>
          <p:cNvSpPr txBox="1"/>
          <p:nvPr/>
        </p:nvSpPr>
        <p:spPr>
          <a:xfrm>
            <a:off x="6447934" y="2337847"/>
            <a:ext cx="1715678" cy="369332"/>
          </a:xfrm>
          <a:prstGeom prst="rect">
            <a:avLst/>
          </a:prstGeom>
          <a:noFill/>
        </p:spPr>
        <p:txBody>
          <a:bodyPr wrap="square" rtlCol="0">
            <a:spAutoFit/>
          </a:bodyPr>
          <a:lstStyle/>
          <a:p>
            <a:r>
              <a:rPr lang="ro-RO" b="1" dirty="0" smtClean="0">
                <a:solidFill>
                  <a:schemeClr val="bg1"/>
                </a:solidFill>
              </a:rPr>
              <a:t>Complexitate</a:t>
            </a:r>
            <a:endParaRPr lang="ro-RO" b="1" dirty="0">
              <a:solidFill>
                <a:schemeClr val="bg1"/>
              </a:solidFill>
            </a:endParaRPr>
          </a:p>
        </p:txBody>
      </p:sp>
      <p:sp>
        <p:nvSpPr>
          <p:cNvPr id="6" name="CasetăText 5"/>
          <p:cNvSpPr txBox="1"/>
          <p:nvPr/>
        </p:nvSpPr>
        <p:spPr>
          <a:xfrm>
            <a:off x="9711179" y="365125"/>
            <a:ext cx="1715678" cy="369332"/>
          </a:xfrm>
          <a:prstGeom prst="rect">
            <a:avLst/>
          </a:prstGeom>
          <a:noFill/>
        </p:spPr>
        <p:txBody>
          <a:bodyPr wrap="square" rtlCol="0">
            <a:spAutoFit/>
          </a:bodyPr>
          <a:lstStyle/>
          <a:p>
            <a:r>
              <a:rPr lang="ro-RO" b="1" dirty="0" smtClean="0">
                <a:solidFill>
                  <a:schemeClr val="bg1"/>
                </a:solidFill>
              </a:rPr>
              <a:t>Simplitate</a:t>
            </a:r>
            <a:endParaRPr lang="ro-RO" b="1" dirty="0">
              <a:solidFill>
                <a:schemeClr val="bg1"/>
              </a:solidFill>
            </a:endParaRPr>
          </a:p>
        </p:txBody>
      </p:sp>
    </p:spTree>
    <p:extLst>
      <p:ext uri="{BB962C8B-B14F-4D97-AF65-F5344CB8AC3E}">
        <p14:creationId xmlns:p14="http://schemas.microsoft.com/office/powerpoint/2010/main" val="267542963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a:xfrm>
            <a:off x="733108" y="0"/>
            <a:ext cx="10515600" cy="1325563"/>
          </a:xfrm>
        </p:spPr>
        <p:txBody>
          <a:bodyPr/>
          <a:lstStyle/>
          <a:p>
            <a:r>
              <a:rPr lang="ro-RO" dirty="0" smtClean="0"/>
              <a:t>Strategi</a:t>
            </a:r>
            <a:r>
              <a:rPr lang="en-US" dirty="0" smtClean="0"/>
              <a:t> </a:t>
            </a:r>
            <a:r>
              <a:rPr lang="ro-RO" dirty="0" smtClean="0"/>
              <a:t>de piață</a:t>
            </a:r>
            <a:r>
              <a:rPr lang="en-US" dirty="0" smtClean="0"/>
              <a:t> - </a:t>
            </a:r>
            <a:r>
              <a:rPr lang="ro-RO" dirty="0"/>
              <a:t>Dinamica </a:t>
            </a:r>
            <a:r>
              <a:rPr lang="ro-RO" dirty="0" smtClean="0"/>
              <a:t>pieței</a:t>
            </a:r>
            <a:endParaRPr lang="ro-RO" dirty="0"/>
          </a:p>
        </p:txBody>
      </p:sp>
      <p:sp>
        <p:nvSpPr>
          <p:cNvPr id="3" name="Substituent text 2"/>
          <p:cNvSpPr>
            <a:spLocks noGrp="1"/>
          </p:cNvSpPr>
          <p:nvPr>
            <p:ph type="body" idx="1"/>
          </p:nvPr>
        </p:nvSpPr>
        <p:spPr>
          <a:xfrm>
            <a:off x="0" y="707230"/>
            <a:ext cx="5157787" cy="6150770"/>
          </a:xfrm>
        </p:spPr>
        <p:txBody>
          <a:bodyPr>
            <a:normAutofit lnSpcReduction="10000"/>
          </a:bodyPr>
          <a:lstStyle/>
          <a:p>
            <a:r>
              <a:rPr lang="en-US" b="0" dirty="0" smtClean="0"/>
              <a:t>Pentru</a:t>
            </a:r>
            <a:r>
              <a:rPr lang="en-US" b="0" dirty="0" smtClean="0"/>
              <a:t> </a:t>
            </a:r>
            <a:r>
              <a:rPr lang="en-US" b="0" dirty="0" smtClean="0"/>
              <a:t>o </a:t>
            </a:r>
            <a:r>
              <a:rPr lang="en-US" b="0" dirty="0" smtClean="0"/>
              <a:t>companie</a:t>
            </a:r>
            <a:r>
              <a:rPr lang="en-US" b="0" dirty="0" smtClean="0"/>
              <a:t> care </a:t>
            </a:r>
            <a:r>
              <a:rPr lang="en-US" b="0" dirty="0" smtClean="0"/>
              <a:t>este</a:t>
            </a:r>
            <a:r>
              <a:rPr lang="en-US" b="0" dirty="0" smtClean="0"/>
              <a:t> </a:t>
            </a:r>
            <a:r>
              <a:rPr lang="ro-RO" b="0" dirty="0"/>
              <a:t>î</a:t>
            </a:r>
            <a:r>
              <a:rPr lang="en-US" b="0" dirty="0" smtClean="0"/>
              <a:t>nc</a:t>
            </a:r>
            <a:r>
              <a:rPr lang="ro-RO" b="0" dirty="0" smtClean="0"/>
              <a:t>ă</a:t>
            </a:r>
            <a:r>
              <a:rPr lang="en-US" b="0" dirty="0" smtClean="0"/>
              <a:t> </a:t>
            </a:r>
            <a:r>
              <a:rPr lang="en-US" b="0" dirty="0" smtClean="0"/>
              <a:t>la </a:t>
            </a:r>
            <a:r>
              <a:rPr lang="ro-RO" b="0" dirty="0"/>
              <a:t>î</a:t>
            </a:r>
            <a:r>
              <a:rPr lang="en-US" b="0" dirty="0" smtClean="0"/>
              <a:t>nceput</a:t>
            </a:r>
            <a:r>
              <a:rPr lang="en-US" b="0" dirty="0" smtClean="0"/>
              <a:t> </a:t>
            </a:r>
            <a:r>
              <a:rPr lang="en-US" b="0" dirty="0" smtClean="0"/>
              <a:t>singura</a:t>
            </a:r>
            <a:r>
              <a:rPr lang="en-US" b="0" dirty="0" smtClean="0"/>
              <a:t> </a:t>
            </a:r>
            <a:r>
              <a:rPr lang="en-US" b="0" dirty="0" smtClean="0"/>
              <a:t>variant</a:t>
            </a:r>
            <a:r>
              <a:rPr lang="ro-RO" b="0" dirty="0" smtClean="0"/>
              <a:t>ă</a:t>
            </a:r>
            <a:r>
              <a:rPr lang="en-US" b="0" dirty="0" smtClean="0"/>
              <a:t> logic</a:t>
            </a:r>
            <a:r>
              <a:rPr lang="ro-RO" b="0" dirty="0" smtClean="0"/>
              <a:t>ă</a:t>
            </a:r>
            <a:r>
              <a:rPr lang="en-US" b="0" dirty="0" smtClean="0"/>
              <a:t> </a:t>
            </a:r>
            <a:r>
              <a:rPr lang="en-US" b="0" dirty="0" smtClean="0"/>
              <a:t>ar</a:t>
            </a:r>
            <a:r>
              <a:rPr lang="en-US" b="0" dirty="0" smtClean="0"/>
              <a:t> fi </a:t>
            </a:r>
            <a:r>
              <a:rPr lang="en-US" b="0" dirty="0">
                <a:solidFill>
                  <a:srgbClr val="FF0000"/>
                </a:solidFill>
              </a:rPr>
              <a:t>s</a:t>
            </a:r>
            <a:r>
              <a:rPr lang="ro-RO" b="0" dirty="0" smtClean="0">
                <a:solidFill>
                  <a:srgbClr val="FF0000"/>
                </a:solidFill>
              </a:rPr>
              <a:t>trategia</a:t>
            </a:r>
            <a:r>
              <a:rPr lang="ro-RO" b="0" dirty="0" smtClean="0">
                <a:solidFill>
                  <a:srgbClr val="FF0000"/>
                </a:solidFill>
              </a:rPr>
              <a:t> </a:t>
            </a:r>
            <a:r>
              <a:rPr lang="ro-RO" b="0" dirty="0" smtClean="0">
                <a:solidFill>
                  <a:srgbClr val="FF0000"/>
                </a:solidFill>
              </a:rPr>
              <a:t>creșterii</a:t>
            </a:r>
            <a:r>
              <a:rPr lang="en-US" b="0" dirty="0" smtClean="0">
                <a:solidFill>
                  <a:srgbClr val="FF0000"/>
                </a:solidFill>
              </a:rPr>
              <a:t>. </a:t>
            </a:r>
            <a:r>
              <a:rPr lang="en-US" b="0" dirty="0" smtClean="0"/>
              <a:t>Despre</a:t>
            </a:r>
            <a:r>
              <a:rPr lang="en-US" b="0" dirty="0" smtClean="0"/>
              <a:t> </a:t>
            </a:r>
            <a:r>
              <a:rPr lang="en-US" b="0" dirty="0" smtClean="0"/>
              <a:t>strategia</a:t>
            </a:r>
            <a:r>
              <a:rPr lang="en-US" b="0" dirty="0" smtClean="0"/>
              <a:t> </a:t>
            </a:r>
            <a:r>
              <a:rPr lang="en-US" b="0" dirty="0" smtClean="0"/>
              <a:t>restrangerii</a:t>
            </a:r>
            <a:r>
              <a:rPr lang="en-US" b="0" dirty="0" smtClean="0"/>
              <a:t> nu </a:t>
            </a:r>
            <a:r>
              <a:rPr lang="en-US" b="0" dirty="0" smtClean="0"/>
              <a:t>poate</a:t>
            </a:r>
            <a:r>
              <a:rPr lang="en-US" b="0" dirty="0" smtClean="0"/>
              <a:t> fi </a:t>
            </a:r>
            <a:r>
              <a:rPr lang="en-US" b="0" dirty="0" smtClean="0"/>
              <a:t>vorba</a:t>
            </a:r>
            <a:r>
              <a:rPr lang="en-US" b="0" dirty="0" smtClean="0"/>
              <a:t> </a:t>
            </a:r>
            <a:r>
              <a:rPr lang="en-US" b="0" dirty="0" smtClean="0"/>
              <a:t>av</a:t>
            </a:r>
            <a:r>
              <a:rPr lang="ro-RO" b="0" dirty="0"/>
              <a:t>â</a:t>
            </a:r>
            <a:r>
              <a:rPr lang="en-US" b="0" dirty="0" smtClean="0"/>
              <a:t>nd</a:t>
            </a:r>
            <a:r>
              <a:rPr lang="en-US" b="0" dirty="0" smtClean="0"/>
              <a:t> </a:t>
            </a:r>
            <a:r>
              <a:rPr lang="ro-RO" b="0" dirty="0"/>
              <a:t>î</a:t>
            </a:r>
            <a:r>
              <a:rPr lang="en-US" b="0" dirty="0" smtClean="0"/>
              <a:t>n </a:t>
            </a:r>
            <a:r>
              <a:rPr lang="en-US" b="0" dirty="0" smtClean="0"/>
              <a:t>vedere </a:t>
            </a:r>
            <a:r>
              <a:rPr lang="en-US" b="0" dirty="0" smtClean="0"/>
              <a:t>c</a:t>
            </a:r>
            <a:r>
              <a:rPr lang="ro-RO" b="0" dirty="0" smtClean="0"/>
              <a:t>ă</a:t>
            </a:r>
            <a:r>
              <a:rPr lang="en-US" b="0" dirty="0" smtClean="0"/>
              <a:t> pia</a:t>
            </a:r>
            <a:r>
              <a:rPr lang="ro-RO" b="0" dirty="0" smtClean="0"/>
              <a:t>ț</a:t>
            </a:r>
            <a:r>
              <a:rPr lang="en-US" b="0" dirty="0" smtClean="0"/>
              <a:t>a </a:t>
            </a:r>
            <a:r>
              <a:rPr lang="en-US" b="0" dirty="0" smtClean="0"/>
              <a:t>e </a:t>
            </a:r>
            <a:r>
              <a:rPr lang="ro-RO" b="0" dirty="0" smtClean="0"/>
              <a:t>î</a:t>
            </a:r>
            <a:r>
              <a:rPr lang="en-US" b="0" dirty="0" smtClean="0"/>
              <a:t>n continu</a:t>
            </a:r>
            <a:r>
              <a:rPr lang="ro-RO" b="0" dirty="0" smtClean="0"/>
              <a:t>ă</a:t>
            </a:r>
            <a:r>
              <a:rPr lang="en-US" b="0" dirty="0" smtClean="0"/>
              <a:t> cre</a:t>
            </a:r>
            <a:r>
              <a:rPr lang="ro-RO" b="0" dirty="0" smtClean="0"/>
              <a:t>ș</a:t>
            </a:r>
            <a:r>
              <a:rPr lang="en-US" b="0" dirty="0" smtClean="0"/>
              <a:t>tere</a:t>
            </a:r>
            <a:r>
              <a:rPr lang="en-US" b="0" dirty="0" smtClean="0"/>
              <a:t>, ci nu </a:t>
            </a:r>
            <a:r>
              <a:rPr lang="ro-RO" b="0" dirty="0" smtClean="0"/>
              <a:t>î</a:t>
            </a:r>
            <a:r>
              <a:rPr lang="en-US" b="0" dirty="0" smtClean="0"/>
              <a:t>n </a:t>
            </a:r>
            <a:r>
              <a:rPr lang="ro-RO" b="0" dirty="0" smtClean="0"/>
              <a:t>regres,</a:t>
            </a:r>
            <a:r>
              <a:rPr lang="en-US" b="0" dirty="0" smtClean="0"/>
              <a:t> </a:t>
            </a:r>
            <a:r>
              <a:rPr lang="ro-RO" b="0" dirty="0"/>
              <a:t>ș</a:t>
            </a:r>
            <a:r>
              <a:rPr lang="en-US" b="0" dirty="0" smtClean="0"/>
              <a:t>i</a:t>
            </a:r>
            <a:r>
              <a:rPr lang="en-US" b="0" dirty="0" smtClean="0"/>
              <a:t>, de </a:t>
            </a:r>
            <a:r>
              <a:rPr lang="en-US" b="0" dirty="0" smtClean="0"/>
              <a:t>asemenea</a:t>
            </a:r>
            <a:r>
              <a:rPr lang="en-US" b="0" dirty="0" smtClean="0"/>
              <a:t>, </a:t>
            </a:r>
            <a:r>
              <a:rPr lang="en-US" b="0" dirty="0" smtClean="0"/>
              <a:t>nici</a:t>
            </a:r>
            <a:r>
              <a:rPr lang="en-US" b="0" dirty="0" smtClean="0"/>
              <a:t> </a:t>
            </a:r>
            <a:r>
              <a:rPr lang="en-US" b="0" dirty="0" smtClean="0"/>
              <a:t>inten</a:t>
            </a:r>
            <a:r>
              <a:rPr lang="ro-RO" b="0" dirty="0"/>
              <a:t>ț</a:t>
            </a:r>
            <a:r>
              <a:rPr lang="en-US" b="0" dirty="0" smtClean="0"/>
              <a:t>ia</a:t>
            </a:r>
            <a:r>
              <a:rPr lang="en-US" b="0" dirty="0" smtClean="0"/>
              <a:t> </a:t>
            </a:r>
            <a:r>
              <a:rPr lang="en-US" b="0" dirty="0" smtClean="0"/>
              <a:t>noastr</a:t>
            </a:r>
            <a:r>
              <a:rPr lang="ro-RO" b="0" dirty="0" smtClean="0"/>
              <a:t>ă</a:t>
            </a:r>
            <a:r>
              <a:rPr lang="en-US" b="0" dirty="0" smtClean="0"/>
              <a:t> </a:t>
            </a:r>
            <a:r>
              <a:rPr lang="en-US" b="0" dirty="0" smtClean="0"/>
              <a:t>nu e de a </a:t>
            </a:r>
            <a:r>
              <a:rPr lang="ro-RO" b="0" dirty="0" smtClean="0"/>
              <a:t>schim</a:t>
            </a:r>
            <a:r>
              <a:rPr lang="en-US" b="0" dirty="0" smtClean="0"/>
              <a:t>ba</a:t>
            </a:r>
            <a:r>
              <a:rPr lang="en-US" b="0" dirty="0" smtClean="0"/>
              <a:t> </a:t>
            </a:r>
            <a:r>
              <a:rPr lang="ro-RO" b="0" dirty="0" smtClean="0"/>
              <a:t>profilul</a:t>
            </a:r>
            <a:r>
              <a:rPr lang="en-US" b="0" dirty="0" smtClean="0"/>
              <a:t> </a:t>
            </a:r>
            <a:r>
              <a:rPr lang="ro-RO" b="0" dirty="0" smtClean="0"/>
              <a:t>de</a:t>
            </a:r>
            <a:r>
              <a:rPr lang="en-US" b="0" dirty="0" smtClean="0"/>
              <a:t> </a:t>
            </a:r>
            <a:r>
              <a:rPr lang="ro-RO" b="0" dirty="0" smtClean="0"/>
              <a:t>activitate.</a:t>
            </a:r>
            <a:r>
              <a:rPr lang="en-US" b="0" dirty="0" smtClean="0"/>
              <a:t> </a:t>
            </a:r>
            <a:r>
              <a:rPr lang="en-US" b="0" dirty="0" smtClean="0"/>
              <a:t>C</a:t>
            </a:r>
            <a:r>
              <a:rPr lang="ro-RO" b="0" dirty="0"/>
              <a:t>â</a:t>
            </a:r>
            <a:r>
              <a:rPr lang="en-US" b="0" dirty="0" smtClean="0"/>
              <a:t>t </a:t>
            </a:r>
            <a:r>
              <a:rPr lang="en-US" b="0" dirty="0" smtClean="0"/>
              <a:t>despre</a:t>
            </a:r>
            <a:r>
              <a:rPr lang="en-US" b="0" dirty="0" smtClean="0"/>
              <a:t> </a:t>
            </a:r>
            <a:r>
              <a:rPr lang="en-US" b="0" dirty="0" smtClean="0"/>
              <a:t>strategia</a:t>
            </a:r>
            <a:r>
              <a:rPr lang="en-US" b="0" dirty="0" smtClean="0"/>
              <a:t> </a:t>
            </a:r>
            <a:r>
              <a:rPr lang="en-US" b="0" dirty="0" smtClean="0"/>
              <a:t>men</a:t>
            </a:r>
            <a:r>
              <a:rPr lang="ro-RO" b="0" dirty="0"/>
              <a:t>ț</a:t>
            </a:r>
            <a:r>
              <a:rPr lang="en-US" b="0" dirty="0" smtClean="0"/>
              <a:t>inerii</a:t>
            </a:r>
            <a:r>
              <a:rPr lang="ro-RO" b="0" dirty="0" smtClean="0"/>
              <a:t>, </a:t>
            </a:r>
            <a:r>
              <a:rPr lang="en-US" b="0" dirty="0" smtClean="0"/>
              <a:t>de</a:t>
            </a:r>
            <a:r>
              <a:rPr lang="ro-RO" b="0" dirty="0" smtClean="0"/>
              <a:t>ș</a:t>
            </a:r>
            <a:r>
              <a:rPr lang="en-US" b="0" dirty="0" smtClean="0"/>
              <a:t>i</a:t>
            </a:r>
            <a:r>
              <a:rPr lang="en-US" b="0" dirty="0" smtClean="0"/>
              <a:t> exist</a:t>
            </a:r>
            <a:r>
              <a:rPr lang="ro-RO" b="0" dirty="0" smtClean="0"/>
              <a:t>ă</a:t>
            </a:r>
            <a:r>
              <a:rPr lang="en-US" b="0" dirty="0" smtClean="0"/>
              <a:t> c</a:t>
            </a:r>
            <a:r>
              <a:rPr lang="ro-RO" b="0" dirty="0" smtClean="0"/>
              <a:t>âț</a:t>
            </a:r>
            <a:r>
              <a:rPr lang="en-US" b="0" dirty="0" smtClean="0"/>
              <a:t>iva</a:t>
            </a:r>
            <a:r>
              <a:rPr lang="en-US" b="0" dirty="0" smtClean="0"/>
              <a:t> </a:t>
            </a:r>
            <a:r>
              <a:rPr lang="en-US" b="0" dirty="0" smtClean="0"/>
              <a:t>competitor </a:t>
            </a:r>
            <a:r>
              <a:rPr lang="en-US" b="0" dirty="0" smtClean="0"/>
              <a:t>capabili</a:t>
            </a:r>
            <a:r>
              <a:rPr lang="en-US" b="0" dirty="0" smtClean="0"/>
              <a:t>, </a:t>
            </a:r>
            <a:r>
              <a:rPr lang="en-US" b="0" dirty="0" smtClean="0"/>
              <a:t>pia</a:t>
            </a:r>
            <a:r>
              <a:rPr lang="ro-RO" b="0" dirty="0" smtClean="0"/>
              <a:t>ț</a:t>
            </a:r>
            <a:r>
              <a:rPr lang="en-US" b="0" dirty="0" smtClean="0"/>
              <a:t>a </a:t>
            </a:r>
            <a:r>
              <a:rPr lang="en-US" b="0" dirty="0" smtClean="0"/>
              <a:t>e </a:t>
            </a:r>
            <a:r>
              <a:rPr lang="en-US" b="0" dirty="0" smtClean="0"/>
              <a:t>departe</a:t>
            </a:r>
            <a:r>
              <a:rPr lang="en-US" b="0" dirty="0" smtClean="0"/>
              <a:t> de a fi </a:t>
            </a:r>
            <a:r>
              <a:rPr lang="en-US" b="0" dirty="0" smtClean="0"/>
              <a:t>saturat</a:t>
            </a:r>
            <a:r>
              <a:rPr lang="ro-RO" b="0" dirty="0" smtClean="0"/>
              <a:t>ă</a:t>
            </a:r>
            <a:r>
              <a:rPr lang="en-US" b="0" dirty="0" smtClean="0"/>
              <a:t>. </a:t>
            </a:r>
            <a:r>
              <a:rPr lang="en-US" b="0" dirty="0" smtClean="0"/>
              <a:t>Gacha-ul</a:t>
            </a:r>
            <a:r>
              <a:rPr lang="en-US" b="0" dirty="0" smtClean="0"/>
              <a:t> e </a:t>
            </a:r>
            <a:r>
              <a:rPr lang="ro-RO" b="0" dirty="0"/>
              <a:t>î</a:t>
            </a:r>
            <a:r>
              <a:rPr lang="en-US" b="0" dirty="0" smtClean="0"/>
              <a:t>nc</a:t>
            </a:r>
            <a:r>
              <a:rPr lang="ro-RO" b="0" dirty="0" smtClean="0"/>
              <a:t>ă</a:t>
            </a:r>
            <a:r>
              <a:rPr lang="en-US" b="0" dirty="0" smtClean="0"/>
              <a:t> </a:t>
            </a:r>
            <a:r>
              <a:rPr lang="en-US" b="0" dirty="0" smtClean="0"/>
              <a:t>un concept </a:t>
            </a:r>
            <a:r>
              <a:rPr lang="en-US" b="0" dirty="0" smtClean="0"/>
              <a:t>proaspat</a:t>
            </a:r>
            <a:r>
              <a:rPr lang="en-US" b="0" dirty="0" smtClean="0"/>
              <a:t> </a:t>
            </a:r>
            <a:r>
              <a:rPr lang="ro-RO" b="0" dirty="0" smtClean="0"/>
              <a:t>î</a:t>
            </a:r>
            <a:r>
              <a:rPr lang="en-US" b="0" dirty="0" smtClean="0"/>
              <a:t>n </a:t>
            </a:r>
            <a:r>
              <a:rPr lang="en-US" b="0" dirty="0" smtClean="0"/>
              <a:t>domeniul</a:t>
            </a:r>
            <a:r>
              <a:rPr lang="en-US" b="0" dirty="0" smtClean="0"/>
              <a:t> </a:t>
            </a:r>
            <a:r>
              <a:rPr lang="en-US" b="0" dirty="0" smtClean="0"/>
              <a:t>jocurilor</a:t>
            </a:r>
            <a:r>
              <a:rPr lang="en-US" b="0" dirty="0" smtClean="0"/>
              <a:t>, </a:t>
            </a:r>
            <a:r>
              <a:rPr lang="ro-RO" b="0" dirty="0"/>
              <a:t>î</a:t>
            </a:r>
            <a:r>
              <a:rPr lang="en-US" b="0" dirty="0" smtClean="0"/>
              <a:t>ns</a:t>
            </a:r>
            <a:r>
              <a:rPr lang="ro-RO" b="0" dirty="0" smtClean="0"/>
              <a:t>ă</a:t>
            </a:r>
            <a:r>
              <a:rPr lang="en-US" b="0" dirty="0" smtClean="0"/>
              <a:t> </a:t>
            </a:r>
            <a:r>
              <a:rPr lang="en-US" b="0" dirty="0" smtClean="0"/>
              <a:t>acest</a:t>
            </a:r>
            <a:r>
              <a:rPr lang="en-US" b="0" dirty="0" smtClean="0"/>
              <a:t> </a:t>
            </a:r>
            <a:r>
              <a:rPr lang="en-US" b="0" dirty="0" smtClean="0"/>
              <a:t>lucru</a:t>
            </a:r>
            <a:r>
              <a:rPr lang="en-US" b="0" dirty="0" smtClean="0"/>
              <a:t> nu </a:t>
            </a:r>
            <a:r>
              <a:rPr lang="en-US" b="0" dirty="0" smtClean="0"/>
              <a:t>va</a:t>
            </a:r>
            <a:r>
              <a:rPr lang="en-US" b="0" dirty="0" smtClean="0"/>
              <a:t> </a:t>
            </a:r>
            <a:r>
              <a:rPr lang="en-US" b="0" dirty="0" smtClean="0"/>
              <a:t>ram</a:t>
            </a:r>
            <a:r>
              <a:rPr lang="ro-RO" b="0" dirty="0" smtClean="0"/>
              <a:t>â</a:t>
            </a:r>
            <a:r>
              <a:rPr lang="en-US" b="0" dirty="0" smtClean="0"/>
              <a:t>ne </a:t>
            </a:r>
            <a:r>
              <a:rPr lang="en-US" b="0" dirty="0" smtClean="0"/>
              <a:t>la </a:t>
            </a:r>
            <a:r>
              <a:rPr lang="en-US" b="0" dirty="0" smtClean="0"/>
              <a:t>fel</a:t>
            </a:r>
            <a:r>
              <a:rPr lang="en-US" b="0" dirty="0" smtClean="0"/>
              <a:t> </a:t>
            </a:r>
            <a:r>
              <a:rPr lang="en-US" b="0" dirty="0" smtClean="0"/>
              <a:t>pentru</a:t>
            </a:r>
            <a:r>
              <a:rPr lang="en-US" b="0" dirty="0" smtClean="0"/>
              <a:t> </a:t>
            </a:r>
            <a:r>
              <a:rPr lang="en-US" b="0" dirty="0" smtClean="0"/>
              <a:t>mult</a:t>
            </a:r>
            <a:r>
              <a:rPr lang="en-US" b="0" dirty="0" smtClean="0"/>
              <a:t> </a:t>
            </a:r>
            <a:r>
              <a:rPr lang="en-US" b="0" dirty="0" smtClean="0"/>
              <a:t>timp</a:t>
            </a:r>
            <a:r>
              <a:rPr lang="en-US" b="0" dirty="0" smtClean="0"/>
              <a:t>. Cred </a:t>
            </a:r>
            <a:r>
              <a:rPr lang="en-US" b="0" dirty="0" smtClean="0"/>
              <a:t>c</a:t>
            </a:r>
            <a:r>
              <a:rPr lang="ro-RO" b="0" dirty="0" smtClean="0"/>
              <a:t>ă</a:t>
            </a:r>
            <a:r>
              <a:rPr lang="en-US" b="0" dirty="0" smtClean="0"/>
              <a:t> </a:t>
            </a:r>
            <a:r>
              <a:rPr lang="en-US" b="0" dirty="0" smtClean="0"/>
              <a:t>putem</a:t>
            </a:r>
            <a:r>
              <a:rPr lang="en-US" b="0" dirty="0" smtClean="0"/>
              <a:t> </a:t>
            </a:r>
            <a:r>
              <a:rPr lang="en-US" b="0" dirty="0" smtClean="0"/>
              <a:t>compara</a:t>
            </a:r>
            <a:r>
              <a:rPr lang="en-US" b="0" dirty="0" smtClean="0"/>
              <a:t> </a:t>
            </a:r>
            <a:r>
              <a:rPr lang="en-US" b="0" dirty="0" smtClean="0"/>
              <a:t>fenomenul</a:t>
            </a:r>
            <a:r>
              <a:rPr lang="en-US" b="0" dirty="0" smtClean="0"/>
              <a:t> </a:t>
            </a:r>
            <a:r>
              <a:rPr lang="en-US" b="0" dirty="0" smtClean="0"/>
              <a:t>Gacha</a:t>
            </a:r>
            <a:r>
              <a:rPr lang="en-US" b="0" dirty="0" smtClean="0"/>
              <a:t> cu </a:t>
            </a:r>
            <a:r>
              <a:rPr lang="en-US" b="0" dirty="0" smtClean="0"/>
              <a:t>cel</a:t>
            </a:r>
            <a:r>
              <a:rPr lang="en-US" b="0" dirty="0" smtClean="0"/>
              <a:t> al “zombie-</a:t>
            </a:r>
            <a:r>
              <a:rPr lang="en-US" b="0" dirty="0" smtClean="0"/>
              <a:t>lor</a:t>
            </a:r>
            <a:r>
              <a:rPr lang="en-US" b="0" dirty="0" smtClean="0"/>
              <a:t>”. </a:t>
            </a:r>
            <a:r>
              <a:rPr lang="en-US" b="0" dirty="0" smtClean="0"/>
              <a:t>Odat</a:t>
            </a:r>
            <a:r>
              <a:rPr lang="ro-RO" b="0" dirty="0" smtClean="0"/>
              <a:t>ă</a:t>
            </a:r>
            <a:r>
              <a:rPr lang="en-US" b="0" dirty="0" smtClean="0"/>
              <a:t> </a:t>
            </a:r>
            <a:r>
              <a:rPr lang="en-US" b="0" dirty="0" smtClean="0"/>
              <a:t>cu </a:t>
            </a:r>
            <a:r>
              <a:rPr lang="en-US" b="0" dirty="0" smtClean="0"/>
              <a:t>serialul</a:t>
            </a:r>
            <a:r>
              <a:rPr lang="en-US" b="0" dirty="0" smtClean="0"/>
              <a:t> “The Walking Dead</a:t>
            </a:r>
            <a:r>
              <a:rPr lang="en-US" b="0" dirty="0" smtClean="0"/>
              <a:t>”</a:t>
            </a:r>
            <a:r>
              <a:rPr lang="ro-RO" b="0" dirty="0" smtClean="0"/>
              <a:t>,</a:t>
            </a:r>
            <a:r>
              <a:rPr lang="en-US" b="0" dirty="0" smtClean="0"/>
              <a:t> </a:t>
            </a:r>
            <a:r>
              <a:rPr lang="ro-RO" b="0" dirty="0"/>
              <a:t>î</a:t>
            </a:r>
            <a:r>
              <a:rPr lang="en-US" b="0" dirty="0" smtClean="0"/>
              <a:t>nceput</a:t>
            </a:r>
            <a:r>
              <a:rPr lang="en-US" b="0" dirty="0" smtClean="0"/>
              <a:t> </a:t>
            </a:r>
            <a:r>
              <a:rPr lang="ro-RO" b="0" dirty="0"/>
              <a:t>î</a:t>
            </a:r>
            <a:r>
              <a:rPr lang="en-US" b="0" dirty="0" smtClean="0"/>
              <a:t>n </a:t>
            </a:r>
            <a:r>
              <a:rPr lang="en-US" b="0" dirty="0" smtClean="0"/>
              <a:t>2010, </a:t>
            </a:r>
            <a:r>
              <a:rPr lang="en-US" b="0" dirty="0" smtClean="0"/>
              <a:t>conceptul</a:t>
            </a:r>
            <a:r>
              <a:rPr lang="en-US" b="0" dirty="0" smtClean="0"/>
              <a:t> de zombie a </a:t>
            </a:r>
            <a:r>
              <a:rPr lang="en-US" b="0" dirty="0" smtClean="0"/>
              <a:t>explodat</a:t>
            </a:r>
            <a:r>
              <a:rPr lang="en-US" b="0" dirty="0" smtClean="0"/>
              <a:t> </a:t>
            </a:r>
            <a:r>
              <a:rPr lang="ro-RO" b="0" dirty="0"/>
              <a:t>ș</a:t>
            </a:r>
            <a:r>
              <a:rPr lang="en-US" b="0" dirty="0" smtClean="0"/>
              <a:t>i</a:t>
            </a:r>
            <a:r>
              <a:rPr lang="en-US" b="0" dirty="0" smtClean="0"/>
              <a:t> </a:t>
            </a:r>
            <a:r>
              <a:rPr lang="ro-RO" b="0" dirty="0"/>
              <a:t>î</a:t>
            </a:r>
            <a:r>
              <a:rPr lang="en-US" b="0" dirty="0" smtClean="0"/>
              <a:t>n </a:t>
            </a:r>
            <a:r>
              <a:rPr lang="en-US" b="0" dirty="0" smtClean="0"/>
              <a:t>consecin</a:t>
            </a:r>
            <a:r>
              <a:rPr lang="ro-RO" b="0" dirty="0" smtClean="0"/>
              <a:t>ță</a:t>
            </a:r>
            <a:r>
              <a:rPr lang="en-US" b="0" dirty="0" smtClean="0"/>
              <a:t> </a:t>
            </a:r>
            <a:r>
              <a:rPr lang="en-US" b="0" dirty="0" smtClean="0"/>
              <a:t>au </a:t>
            </a:r>
            <a:r>
              <a:rPr lang="en-US" b="0" dirty="0" smtClean="0"/>
              <a:t>ap</a:t>
            </a:r>
            <a:r>
              <a:rPr lang="ro-RO" b="0" dirty="0" smtClean="0"/>
              <a:t>ă</a:t>
            </a:r>
            <a:r>
              <a:rPr lang="en-US" b="0" dirty="0" smtClean="0"/>
              <a:t>rut c</a:t>
            </a:r>
            <a:r>
              <a:rPr lang="ro-RO" b="0" dirty="0" smtClean="0"/>
              <a:t>â</a:t>
            </a:r>
            <a:r>
              <a:rPr lang="en-US" b="0" dirty="0" smtClean="0"/>
              <a:t>t </a:t>
            </a:r>
            <a:r>
              <a:rPr lang="en-US" b="0" dirty="0" smtClean="0"/>
              <a:t>mai</a:t>
            </a:r>
            <a:r>
              <a:rPr lang="en-US" b="0" dirty="0" smtClean="0"/>
              <a:t> </a:t>
            </a:r>
            <a:r>
              <a:rPr lang="en-US" b="0" dirty="0" smtClean="0"/>
              <a:t>multe</a:t>
            </a:r>
            <a:r>
              <a:rPr lang="en-US" b="0" dirty="0" smtClean="0"/>
              <a:t> </a:t>
            </a:r>
            <a:r>
              <a:rPr lang="en-US" b="0" dirty="0" smtClean="0"/>
              <a:t>jocuri</a:t>
            </a:r>
            <a:r>
              <a:rPr lang="en-US" b="0" dirty="0" smtClean="0"/>
              <a:t> </a:t>
            </a:r>
            <a:r>
              <a:rPr lang="en-US" b="0" dirty="0" err="1" smtClean="0"/>
              <a:t>pe</a:t>
            </a:r>
            <a:r>
              <a:rPr lang="en-US" b="0" dirty="0" smtClean="0"/>
              <a:t> </a:t>
            </a:r>
            <a:r>
              <a:rPr lang="en-US" b="0" dirty="0" err="1" smtClean="0"/>
              <a:t>acest</a:t>
            </a:r>
            <a:r>
              <a:rPr lang="ro-RO" b="0" dirty="0" smtClean="0"/>
              <a:t>ă</a:t>
            </a:r>
            <a:r>
              <a:rPr lang="en-US" b="0" dirty="0" smtClean="0"/>
              <a:t> tem</a:t>
            </a:r>
            <a:r>
              <a:rPr lang="ro-RO" b="0" dirty="0" smtClean="0"/>
              <a:t>ă</a:t>
            </a:r>
            <a:r>
              <a:rPr lang="en-US" b="0" dirty="0" smtClean="0"/>
              <a:t>, </a:t>
            </a:r>
            <a:r>
              <a:rPr lang="en-US" b="0" dirty="0" smtClean="0"/>
              <a:t>ajug</a:t>
            </a:r>
            <a:r>
              <a:rPr lang="ro-RO" b="0" dirty="0" smtClean="0"/>
              <a:t>â</a:t>
            </a:r>
            <a:r>
              <a:rPr lang="en-US" b="0" dirty="0" smtClean="0"/>
              <a:t>ndu</a:t>
            </a:r>
            <a:r>
              <a:rPr lang="en-US" b="0" dirty="0" smtClean="0"/>
              <a:t>-se </a:t>
            </a:r>
            <a:r>
              <a:rPr lang="en-US" b="0" dirty="0" smtClean="0"/>
              <a:t>la </a:t>
            </a:r>
            <a:r>
              <a:rPr lang="en-US" b="0" dirty="0" smtClean="0"/>
              <a:t>o</a:t>
            </a:r>
            <a:r>
              <a:rPr lang="ro-RO" b="0" dirty="0" smtClean="0"/>
              <a:t> </a:t>
            </a:r>
            <a:r>
              <a:rPr lang="en-US" b="0" dirty="0" smtClean="0"/>
              <a:t>p</a:t>
            </a:r>
            <a:r>
              <a:rPr lang="ro-RO" b="0" dirty="0" smtClean="0"/>
              <a:t>i</a:t>
            </a:r>
            <a:r>
              <a:rPr lang="en-US" b="0" dirty="0" smtClean="0"/>
              <a:t>a</a:t>
            </a:r>
            <a:r>
              <a:rPr lang="ro-RO" b="0" dirty="0" err="1" smtClean="0"/>
              <a:t>ță</a:t>
            </a:r>
            <a:r>
              <a:rPr lang="en-US" b="0" dirty="0" smtClean="0"/>
              <a:t> supra-</a:t>
            </a:r>
            <a:r>
              <a:rPr lang="en-US" b="0" dirty="0" err="1" smtClean="0"/>
              <a:t>populat</a:t>
            </a:r>
            <a:r>
              <a:rPr lang="ro-RO" b="0" dirty="0" smtClean="0"/>
              <a:t>ă</a:t>
            </a:r>
            <a:r>
              <a:rPr lang="en-US" b="0" dirty="0" smtClean="0"/>
              <a:t>.</a:t>
            </a:r>
            <a:endParaRPr lang="ro-RO" b="0" dirty="0"/>
          </a:p>
        </p:txBody>
      </p:sp>
      <p:pic>
        <p:nvPicPr>
          <p:cNvPr id="7" name="Imagine 6"/>
          <p:cNvPicPr>
            <a:picLocks noChangeAspect="1"/>
          </p:cNvPicPr>
          <p:nvPr/>
        </p:nvPicPr>
        <p:blipFill>
          <a:blip r:embed="rId2"/>
          <a:stretch>
            <a:fillRect/>
          </a:stretch>
        </p:blipFill>
        <p:spPr>
          <a:xfrm>
            <a:off x="5157786" y="1352708"/>
            <a:ext cx="7037389" cy="5157788"/>
          </a:xfrm>
          <a:prstGeom prst="rect">
            <a:avLst/>
          </a:prstGeom>
        </p:spPr>
      </p:pic>
    </p:spTree>
    <p:extLst>
      <p:ext uri="{BB962C8B-B14F-4D97-AF65-F5344CB8AC3E}">
        <p14:creationId xmlns:p14="http://schemas.microsoft.com/office/powerpoint/2010/main" val="633590839"/>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ă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ă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2348</TotalTime>
  <Words>3520</Words>
  <Application>Microsoft Office PowerPoint</Application>
  <PresentationFormat>Ecran lat</PresentationFormat>
  <Paragraphs>108</Paragraphs>
  <Slides>25</Slides>
  <Notes>1</Notes>
  <HiddenSlides>0</HiddenSlides>
  <MMClips>0</MMClips>
  <ScaleCrop>false</ScaleCrop>
  <HeadingPairs>
    <vt:vector size="6" baseType="variant">
      <vt:variant>
        <vt:lpstr>Fonturi utilizate</vt:lpstr>
      </vt:variant>
      <vt:variant>
        <vt:i4>3</vt:i4>
      </vt:variant>
      <vt:variant>
        <vt:lpstr>Temă</vt:lpstr>
      </vt:variant>
      <vt:variant>
        <vt:i4>1</vt:i4>
      </vt:variant>
      <vt:variant>
        <vt:lpstr>Titluri diapozitive</vt:lpstr>
      </vt:variant>
      <vt:variant>
        <vt:i4>25</vt:i4>
      </vt:variant>
    </vt:vector>
  </HeadingPairs>
  <TitlesOfParts>
    <vt:vector size="29" baseType="lpstr">
      <vt:lpstr>Arial</vt:lpstr>
      <vt:lpstr>Calibri</vt:lpstr>
      <vt:lpstr>Calibri Light</vt:lpstr>
      <vt:lpstr>Temă Office</vt:lpstr>
      <vt:lpstr>Joc Gacha  (care e doar pe telefon ”at the moment„) care să aibă complexitatea unui joc pe calculator</vt:lpstr>
      <vt:lpstr>Prezentare PowerPoint</vt:lpstr>
      <vt:lpstr>Structura unui joc de tip Gacha  </vt:lpstr>
      <vt:lpstr>Cotă de piață - Cifra de afaceri</vt:lpstr>
      <vt:lpstr>Statistici pentru venituri din piața jocurilor mobile</vt:lpstr>
      <vt:lpstr>Statistici despre structura jucătorilor plătitori în gacha-uri</vt:lpstr>
      <vt:lpstr>Potența jocurilor de telefon pe piața jocurilor video</vt:lpstr>
      <vt:lpstr>Diferența vizuală dintre un joc pe telefon și unul pe calculator</vt:lpstr>
      <vt:lpstr>Strategi de piață - Dinamica pieței</vt:lpstr>
      <vt:lpstr>Strategi de piață - Structura pieței</vt:lpstr>
      <vt:lpstr>Strategi de piață – Schimbările și exigențele pieţei</vt:lpstr>
      <vt:lpstr>Top trei competitori ai jocurilor gacha</vt:lpstr>
      <vt:lpstr>Stabilire public țintă in funcție de variabilele de segmentare</vt:lpstr>
      <vt:lpstr>Prezentare PowerPoint</vt:lpstr>
      <vt:lpstr>Poziționarea pe piață – Strategie de produs</vt:lpstr>
      <vt:lpstr>Poziționarea pe piață – Strategie de produs</vt:lpstr>
      <vt:lpstr>Point of parity - Asemănări</vt:lpstr>
      <vt:lpstr>Fața brandului</vt:lpstr>
      <vt:lpstr>Strategii de preț în funcție de ciclul de viață al produsului</vt:lpstr>
      <vt:lpstr>Strategii de preţ în raport cu concurenţa</vt:lpstr>
      <vt:lpstr>Strategii de preț în funcție de flexibilitatea prețului</vt:lpstr>
      <vt:lpstr>Canal de marketing - DIRECT</vt:lpstr>
      <vt:lpstr>Concurența</vt:lpstr>
      <vt:lpstr>CREAŢIA MESAJULUI</vt:lpstr>
      <vt:lpstr>Site-uri pentru promovare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Joc Gacha (care e doar pe telefon atm.) care sa aiba complexitatea unui joc pe calculator</dc:title>
  <dc:creator>Mircea</dc:creator>
  <cp:lastModifiedBy>Mircea</cp:lastModifiedBy>
  <cp:revision>74</cp:revision>
  <dcterms:created xsi:type="dcterms:W3CDTF">2021-05-03T17:00:59Z</dcterms:created>
  <dcterms:modified xsi:type="dcterms:W3CDTF">2021-05-26T11:47:22Z</dcterms:modified>
</cp:coreProperties>
</file>